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57" r:id="rId6"/>
    <p:sldId id="261" r:id="rId7"/>
    <p:sldId id="258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6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9144000" cy="5143500"/>
  <p:notesSz cx="6858000" cy="9144000"/>
  <p:embeddedFontLst>
    <p:embeddedFont>
      <p:font typeface="PT Sans Narrow" panose="020B0506020203020204"/>
      <p:regular r:id="rId48"/>
    </p:embeddedFont>
    <p:embeddedFont>
      <p:font typeface="Open Sans" panose="020B0606030504020204"/>
      <p:regular r:id="rId49"/>
    </p:embeddedFont>
    <p:embeddedFont>
      <p:font typeface="Acme" panose="02000706050000020004"/>
      <p:regular r:id="rId50"/>
    </p:embeddedFont>
    <p:embeddedFont>
      <p:font typeface="Calibri" panose="020F0502020204030204"/>
      <p:regular r:id="rId51"/>
    </p:embeddedFont>
    <p:embeddedFont>
      <p:font typeface="Comic Sans MS" panose="030F0702030302020204" charset="0"/>
      <p:regular r:id="rId52"/>
      <p:bold r:id="rId53"/>
      <p:italic r:id="rId54"/>
      <p:boldItalic r:id="rId55"/>
    </p:embeddedFont>
    <p:embeddedFont>
      <p:font typeface="微软雅黑" panose="020B0503020204020204" charset="-122"/>
      <p:regular r:id="rId56"/>
    </p:embeddedFont>
    <p:embeddedFont>
      <p:font typeface="Arial Black" panose="020B0A04020102020204" charset="0"/>
      <p:bold r:id="rId57"/>
    </p:embeddedFont>
    <p:embeddedFont>
      <p:font typeface="Yu Mincho" panose="02020400000000000000" charset="-128"/>
      <p:regular r:id="rId58"/>
    </p:embeddedFont>
  </p:embeddedFontLst>
  <p:custDataLst>
    <p:tags r:id="rId5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594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594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9" Type="http://schemas.openxmlformats.org/officeDocument/2006/relationships/tags" Target="tags/tag230.xml"/><Relationship Id="rId58" Type="http://schemas.openxmlformats.org/officeDocument/2006/relationships/font" Target="fonts/font11.fntdata"/><Relationship Id="rId57" Type="http://schemas.openxmlformats.org/officeDocument/2006/relationships/font" Target="fonts/font10.fntdata"/><Relationship Id="rId56" Type="http://schemas.openxmlformats.org/officeDocument/2006/relationships/font" Target="fonts/font9.fntdata"/><Relationship Id="rId55" Type="http://schemas.openxmlformats.org/officeDocument/2006/relationships/font" Target="fonts/font8.fntdata"/><Relationship Id="rId54" Type="http://schemas.openxmlformats.org/officeDocument/2006/relationships/font" Target="fonts/font7.fntdata"/><Relationship Id="rId53" Type="http://schemas.openxmlformats.org/officeDocument/2006/relationships/font" Target="fonts/font6.fntdata"/><Relationship Id="rId52" Type="http://schemas.openxmlformats.org/officeDocument/2006/relationships/font" Target="fonts/font5.fntdata"/><Relationship Id="rId51" Type="http://schemas.openxmlformats.org/officeDocument/2006/relationships/font" Target="fonts/font4.fntdata"/><Relationship Id="rId50" Type="http://schemas.openxmlformats.org/officeDocument/2006/relationships/font" Target="fonts/font3.fntdata"/><Relationship Id="rId5" Type="http://schemas.openxmlformats.org/officeDocument/2006/relationships/notesMaster" Target="notesMasters/notesMaster1.xml"/><Relationship Id="rId49" Type="http://schemas.openxmlformats.org/officeDocument/2006/relationships/font" Target="fonts/font2.fntdata"/><Relationship Id="rId48" Type="http://schemas.openxmlformats.org/officeDocument/2006/relationships/font" Target="fonts/font1.fntdata"/><Relationship Id="rId47" Type="http://schemas.openxmlformats.org/officeDocument/2006/relationships/commentAuthors" Target="commentAuthors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38e434b252_1_2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38e434b252_1_2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image" Target="../media/image3.png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image" Target="../media/image2.png"/><Relationship Id="rId6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tags" Target="../tags/tag11.xml"/><Relationship Id="rId3" Type="http://schemas.openxmlformats.org/officeDocument/2006/relationships/image" Target="../media/image1.jpeg"/><Relationship Id="rId2" Type="http://schemas.openxmlformats.org/officeDocument/2006/relationships/tags" Target="../tags/tag10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image" Target="../media/image5.png"/><Relationship Id="rId6" Type="http://schemas.openxmlformats.org/officeDocument/2006/relationships/tags" Target="../tags/tag20.xml"/><Relationship Id="rId5" Type="http://schemas.openxmlformats.org/officeDocument/2006/relationships/image" Target="../media/image4.png"/><Relationship Id="rId4" Type="http://schemas.openxmlformats.org/officeDocument/2006/relationships/tags" Target="../tags/tag19.xml"/><Relationship Id="rId3" Type="http://schemas.openxmlformats.org/officeDocument/2006/relationships/image" Target="../media/image1.jpeg"/><Relationship Id="rId2" Type="http://schemas.openxmlformats.org/officeDocument/2006/relationships/tags" Target="../tags/tag18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image" Target="../media/image2.png"/><Relationship Id="rId6" Type="http://schemas.openxmlformats.org/officeDocument/2006/relationships/tags" Target="../tags/tag28.xml"/><Relationship Id="rId5" Type="http://schemas.openxmlformats.org/officeDocument/2006/relationships/image" Target="../media/image4.png"/><Relationship Id="rId4" Type="http://schemas.openxmlformats.org/officeDocument/2006/relationships/tags" Target="../tags/tag27.xml"/><Relationship Id="rId3" Type="http://schemas.openxmlformats.org/officeDocument/2006/relationships/image" Target="../media/image1.jpeg"/><Relationship Id="rId2" Type="http://schemas.openxmlformats.org/officeDocument/2006/relationships/tags" Target="../tags/tag26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image" Target="../media/image2.png"/><Relationship Id="rId6" Type="http://schemas.openxmlformats.org/officeDocument/2006/relationships/tags" Target="../tags/tag37.xml"/><Relationship Id="rId5" Type="http://schemas.openxmlformats.org/officeDocument/2006/relationships/image" Target="../media/image4.png"/><Relationship Id="rId4" Type="http://schemas.openxmlformats.org/officeDocument/2006/relationships/tags" Target="../tags/tag36.xml"/><Relationship Id="rId3" Type="http://schemas.openxmlformats.org/officeDocument/2006/relationships/image" Target="../media/image1.jpeg"/><Relationship Id="rId2" Type="http://schemas.openxmlformats.org/officeDocument/2006/relationships/tags" Target="../tags/tag35.xml"/><Relationship Id="rId15" Type="http://schemas.openxmlformats.org/officeDocument/2006/relationships/tags" Target="../tags/tag45.xml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image" Target="../media/image6.png"/><Relationship Id="rId4" Type="http://schemas.openxmlformats.org/officeDocument/2006/relationships/tags" Target="../tags/tag47.xml"/><Relationship Id="rId3" Type="http://schemas.openxmlformats.org/officeDocument/2006/relationships/image" Target="../media/image1.jpeg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image" Target="../media/image2.png"/><Relationship Id="rId6" Type="http://schemas.openxmlformats.org/officeDocument/2006/relationships/tags" Target="../tags/tag57.xml"/><Relationship Id="rId5" Type="http://schemas.openxmlformats.org/officeDocument/2006/relationships/image" Target="../media/image4.png"/><Relationship Id="rId4" Type="http://schemas.openxmlformats.org/officeDocument/2006/relationships/tags" Target="../tags/tag56.xml"/><Relationship Id="rId3" Type="http://schemas.openxmlformats.org/officeDocument/2006/relationships/image" Target="../media/image1.jpeg"/><Relationship Id="rId2" Type="http://schemas.openxmlformats.org/officeDocument/2006/relationships/tags" Target="../tags/tag55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../media/image2.png"/><Relationship Id="rId6" Type="http://schemas.openxmlformats.org/officeDocument/2006/relationships/tags" Target="../tags/tag66.xml"/><Relationship Id="rId5" Type="http://schemas.openxmlformats.org/officeDocument/2006/relationships/image" Target="../media/image4.png"/><Relationship Id="rId4" Type="http://schemas.openxmlformats.org/officeDocument/2006/relationships/tags" Target="../tags/tag65.xml"/><Relationship Id="rId3" Type="http://schemas.openxmlformats.org/officeDocument/2006/relationships/image" Target="../media/image1.jpeg"/><Relationship Id="rId2" Type="http://schemas.openxmlformats.org/officeDocument/2006/relationships/tags" Target="../tags/tag64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image" Target="../media/image2.png"/><Relationship Id="rId6" Type="http://schemas.openxmlformats.org/officeDocument/2006/relationships/tags" Target="../tags/tag74.xml"/><Relationship Id="rId5" Type="http://schemas.openxmlformats.org/officeDocument/2006/relationships/image" Target="../media/image4.png"/><Relationship Id="rId4" Type="http://schemas.openxmlformats.org/officeDocument/2006/relationships/tags" Target="../tags/tag73.xml"/><Relationship Id="rId3" Type="http://schemas.openxmlformats.org/officeDocument/2006/relationships/image" Target="../media/image1.jpeg"/><Relationship Id="rId2" Type="http://schemas.openxmlformats.org/officeDocument/2006/relationships/tags" Target="../tags/tag72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image" Target="../media/image3.png"/><Relationship Id="rId6" Type="http://schemas.openxmlformats.org/officeDocument/2006/relationships/tags" Target="../tags/tag81.xml"/><Relationship Id="rId5" Type="http://schemas.openxmlformats.org/officeDocument/2006/relationships/image" Target="../media/image2.png"/><Relationship Id="rId4" Type="http://schemas.openxmlformats.org/officeDocument/2006/relationships/tags" Target="../tags/tag80.xml"/><Relationship Id="rId3" Type="http://schemas.openxmlformats.org/officeDocument/2006/relationships/image" Target="../media/image1.jpeg"/><Relationship Id="rId2" Type="http://schemas.openxmlformats.org/officeDocument/2006/relationships/tags" Target="../tags/tag7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image" Target="../media/image2.png"/><Relationship Id="rId6" Type="http://schemas.openxmlformats.org/officeDocument/2006/relationships/tags" Target="../tags/tag91.xml"/><Relationship Id="rId5" Type="http://schemas.openxmlformats.org/officeDocument/2006/relationships/image" Target="../media/image4.png"/><Relationship Id="rId4" Type="http://schemas.openxmlformats.org/officeDocument/2006/relationships/tags" Target="../tags/tag90.xml"/><Relationship Id="rId3" Type="http://schemas.openxmlformats.org/officeDocument/2006/relationships/image" Target="../media/image1.jpeg"/><Relationship Id="rId2" Type="http://schemas.openxmlformats.org/officeDocument/2006/relationships/tags" Target="../tags/tag89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image" Target="../media/image2.png"/><Relationship Id="rId6" Type="http://schemas.openxmlformats.org/officeDocument/2006/relationships/tags" Target="../tags/tag98.xml"/><Relationship Id="rId5" Type="http://schemas.openxmlformats.org/officeDocument/2006/relationships/image" Target="../media/image4.png"/><Relationship Id="rId4" Type="http://schemas.openxmlformats.org/officeDocument/2006/relationships/tags" Target="../tags/tag97.xml"/><Relationship Id="rId3" Type="http://schemas.openxmlformats.org/officeDocument/2006/relationships/image" Target="../media/image1.jpeg"/><Relationship Id="rId2" Type="http://schemas.openxmlformats.org/officeDocument/2006/relationships/tags" Target="../tags/tag96.xml"/><Relationship Id="rId13" Type="http://schemas.openxmlformats.org/officeDocument/2006/relationships/tags" Target="../tags/tag104.xml"/><Relationship Id="rId12" Type="http://schemas.openxmlformats.org/officeDocument/2006/relationships/tags" Target="../tags/tag10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image" Target="../media/image2.png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image" Target="../media/image1.jpeg"/><Relationship Id="rId2" Type="http://schemas.openxmlformats.org/officeDocument/2006/relationships/tags" Target="../tags/tag105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image" Target="../media/image2.png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image" Target="../media/image1.jpeg"/><Relationship Id="rId2" Type="http://schemas.openxmlformats.org/officeDocument/2006/relationships/tags" Target="../tags/tag114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image" Target="../media/image4.png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image" Target="../media/image1.jpeg"/><Relationship Id="rId2" Type="http://schemas.openxmlformats.org/officeDocument/2006/relationships/tags" Target="../tags/tag123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image" Target="../media/image2.png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image" Target="../media/image1.jpeg"/><Relationship Id="rId2" Type="http://schemas.openxmlformats.org/officeDocument/2006/relationships/tags" Target="../tags/tag132.xml"/><Relationship Id="rId14" Type="http://schemas.openxmlformats.org/officeDocument/2006/relationships/tags" Target="../tags/tag142.xml"/><Relationship Id="rId13" Type="http://schemas.openxmlformats.org/officeDocument/2006/relationships/tags" Target="../tags/tag141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image" Target="../media/image2.png"/><Relationship Id="rId7" Type="http://schemas.openxmlformats.org/officeDocument/2006/relationships/tags" Target="../tags/tag146.xml"/><Relationship Id="rId6" Type="http://schemas.openxmlformats.org/officeDocument/2006/relationships/image" Target="../media/image4.png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image" Target="../media/image1.jpeg"/><Relationship Id="rId2" Type="http://schemas.openxmlformats.org/officeDocument/2006/relationships/tags" Target="../tags/tag143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57;p11"/>
          <p:cNvSpPr txBox="1"/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41N4900469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38" y="239"/>
            <a:ext cx="9144476" cy="5143262"/>
          </a:xfrm>
          <a:prstGeom prst="rect">
            <a:avLst/>
          </a:prstGeom>
        </p:spPr>
      </p:pic>
      <p:pic>
        <p:nvPicPr>
          <p:cNvPr id="3" name="图片 2" descr="未标题-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5854" b="77790"/>
          <a:stretch>
            <a:fillRect/>
          </a:stretch>
        </p:blipFill>
        <p:spPr>
          <a:xfrm>
            <a:off x="0" y="476"/>
            <a:ext cx="1294574" cy="1143000"/>
          </a:xfrm>
          <a:prstGeom prst="rect">
            <a:avLst/>
          </a:prstGeom>
        </p:spPr>
      </p:pic>
      <p:pic>
        <p:nvPicPr>
          <p:cNvPr id="4" name="图片 3" descr="未标题-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85876" r="92625"/>
          <a:stretch>
            <a:fillRect/>
          </a:stretch>
        </p:blipFill>
        <p:spPr>
          <a:xfrm>
            <a:off x="0" y="4420372"/>
            <a:ext cx="670560" cy="722652"/>
          </a:xfrm>
          <a:prstGeom prst="rect">
            <a:avLst/>
          </a:prstGeom>
        </p:spPr>
      </p:pic>
      <p:pic>
        <p:nvPicPr>
          <p:cNvPr id="5" name="图片 4" descr="未标题-1_画板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rcRect l="53589"/>
          <a:stretch>
            <a:fillRect/>
          </a:stretch>
        </p:blipFill>
        <p:spPr>
          <a:xfrm>
            <a:off x="4902041" y="2163"/>
            <a:ext cx="4241949" cy="513965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/>
          <p:nvPr>
            <p:ph type="ctrTitle" idx="1" hasCustomPrompt="1"/>
            <p:custDataLst>
              <p:tags r:id="rId12"/>
            </p:custDataLst>
          </p:nvPr>
        </p:nvSpPr>
        <p:spPr>
          <a:xfrm>
            <a:off x="256699" y="1399223"/>
            <a:ext cx="5022523" cy="1592104"/>
          </a:xfrm>
        </p:spPr>
        <p:txBody>
          <a:bodyPr vert="horz" wrap="square" lIns="101600" tIns="38100" rIns="76200" bIns="381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4800" b="0" i="0" u="none" strike="noStrike" kern="1200" cap="none" spc="5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大黑简" panose="0201060000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6" name="文本占位符 2"/>
          <p:cNvSpPr/>
          <p:nvPr>
            <p:ph type="body" idx="2" hasCustomPrompt="1"/>
            <p:custDataLst>
              <p:tags r:id="rId13"/>
            </p:custDataLst>
          </p:nvPr>
        </p:nvSpPr>
        <p:spPr>
          <a:xfrm>
            <a:off x="306229" y="3084196"/>
            <a:ext cx="4972993" cy="467905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35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41N4900469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7" name="图片 6" descr="未标题-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332426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502412" y="714381"/>
            <a:ext cx="8139178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VCG41N4900469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38" y="239"/>
            <a:ext cx="9144476" cy="5143262"/>
          </a:xfrm>
          <a:prstGeom prst="rect">
            <a:avLst/>
          </a:prstGeom>
        </p:spPr>
      </p:pic>
      <p:pic>
        <p:nvPicPr>
          <p:cNvPr id="3" name="图片 2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5625" b="73770"/>
          <a:stretch>
            <a:fillRect/>
          </a:stretch>
        </p:blipFill>
        <p:spPr>
          <a:xfrm>
            <a:off x="-238" y="64532"/>
            <a:ext cx="1310041" cy="1344216"/>
          </a:xfrm>
          <a:prstGeom prst="rect">
            <a:avLst/>
          </a:prstGeom>
        </p:spPr>
      </p:pic>
      <p:pic>
        <p:nvPicPr>
          <p:cNvPr id="2" name="图片 1" descr="2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68906" t="46531"/>
          <a:stretch>
            <a:fillRect/>
          </a:stretch>
        </p:blipFill>
        <p:spPr>
          <a:xfrm>
            <a:off x="6301264" y="2393633"/>
            <a:ext cx="2843213" cy="2749868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/>
          <p:nvPr>
            <p:ph type="ctrTitle" idx="1" hasCustomPrompt="1"/>
            <p:custDataLst>
              <p:tags r:id="rId11"/>
            </p:custDataLst>
          </p:nvPr>
        </p:nvSpPr>
        <p:spPr>
          <a:xfrm>
            <a:off x="533400" y="1547864"/>
            <a:ext cx="6557963" cy="906242"/>
          </a:xfr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0" i="0" u="none" strike="noStrike" kern="0" cap="none" spc="7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大黑简" panose="0201060000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文本占位符 6"/>
          <p:cNvSpPr/>
          <p:nvPr>
            <p:ph type="body" idx="2" hasCustomPrompt="1"/>
            <p:custDataLst>
              <p:tags r:id="rId12"/>
            </p:custDataLst>
          </p:nvPr>
        </p:nvSpPr>
        <p:spPr>
          <a:xfrm>
            <a:off x="1457519" y="2746556"/>
            <a:ext cx="4709726" cy="330977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500" b="0" i="0" u="none" strike="noStrike" kern="1200" cap="none" spc="300" normalizeH="0" baseline="0" noProof="1" dirty="0">
                <a:solidFill>
                  <a:schemeClr val="accent1">
                    <a:lumMod val="7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41N4900469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8" name="图片 7" descr="未标题-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332426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502448" y="71438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4679158" y="714381"/>
            <a:ext cx="3962432" cy="4041680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VCG41N4900469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332426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502448" y="714381"/>
            <a:ext cx="3962432" cy="285752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502444" y="1054894"/>
            <a:ext cx="3962400" cy="3701064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4676813" y="714381"/>
            <a:ext cx="3962432" cy="285752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4676813" y="1054894"/>
            <a:ext cx="3962432" cy="3701064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41N4900469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38" y="-238"/>
            <a:ext cx="9144476" cy="5143262"/>
          </a:xfrm>
          <a:prstGeom prst="rect">
            <a:avLst/>
          </a:prstGeom>
        </p:spPr>
      </p:pic>
      <p:pic>
        <p:nvPicPr>
          <p:cNvPr id="6" name="图片 5" descr="8.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51870"/>
          <a:stretch>
            <a:fillRect/>
          </a:stretch>
        </p:blipFill>
        <p:spPr>
          <a:xfrm>
            <a:off x="0" y="4418"/>
            <a:ext cx="4394348" cy="513418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41N4900469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8" name="图片 7" descr="未标题-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48" y="332426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502448" y="71438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4679194" y="71438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41N4900469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7" name="图片 6" descr="未标题-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7928351" y="714381"/>
            <a:ext cx="713238" cy="4041680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502444" y="714375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41N4900469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6" name="图片 5" descr="未标题-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02448" y="714381"/>
            <a:ext cx="8139178" cy="404168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41N4900469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38" y="239"/>
            <a:ext cx="9144476" cy="5143262"/>
          </a:xfrm>
          <a:prstGeom prst="rect">
            <a:avLst/>
          </a:prstGeom>
        </p:spPr>
      </p:pic>
      <p:pic>
        <p:nvPicPr>
          <p:cNvPr id="14" name="图片 13" descr="未标题-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5854" b="77790"/>
          <a:stretch>
            <a:fillRect/>
          </a:stretch>
        </p:blipFill>
        <p:spPr>
          <a:xfrm>
            <a:off x="0" y="476"/>
            <a:ext cx="1294574" cy="1143000"/>
          </a:xfrm>
          <a:prstGeom prst="rect">
            <a:avLst/>
          </a:prstGeom>
        </p:spPr>
      </p:pic>
      <p:pic>
        <p:nvPicPr>
          <p:cNvPr id="6" name="图片 5" descr="未标题-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85876" r="92625"/>
          <a:stretch>
            <a:fillRect/>
          </a:stretch>
        </p:blipFill>
        <p:spPr>
          <a:xfrm>
            <a:off x="0" y="4420372"/>
            <a:ext cx="670560" cy="722652"/>
          </a:xfrm>
          <a:prstGeom prst="rect">
            <a:avLst/>
          </a:prstGeom>
        </p:spPr>
      </p:pic>
      <p:pic>
        <p:nvPicPr>
          <p:cNvPr id="2" name="图片 1" descr="未标题-1_画板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rcRect l="53589"/>
          <a:stretch>
            <a:fillRect/>
          </a:stretch>
        </p:blipFill>
        <p:spPr>
          <a:xfrm>
            <a:off x="4902041" y="2163"/>
            <a:ext cx="4241949" cy="513965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/>
          <p:nvPr>
            <p:ph type="title" idx="1" hasCustomPrompt="1"/>
            <p:custDataLst>
              <p:tags r:id="rId12"/>
            </p:custDataLst>
          </p:nvPr>
        </p:nvSpPr>
        <p:spPr>
          <a:xfrm>
            <a:off x="256699" y="1995120"/>
            <a:ext cx="5022523" cy="899160"/>
          </a:xfrm>
          <a:noFill/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4875" b="0" i="0" u="none" strike="noStrike" kern="1200" cap="none" spc="3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大黑简" panose="0201060000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文本占位符 2"/>
          <p:cNvSpPr/>
          <p:nvPr>
            <p:ph type="body" idx="2" hasCustomPrompt="1"/>
            <p:custDataLst>
              <p:tags r:id="rId13"/>
            </p:custDataLst>
          </p:nvPr>
        </p:nvSpPr>
        <p:spPr>
          <a:xfrm>
            <a:off x="256699" y="2914283"/>
            <a:ext cx="5022523" cy="766826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35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汉仪中简黑简" panose="00020600040101010101" charset="-122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10" name="文本占位符 3"/>
          <p:cNvSpPr/>
          <p:nvPr>
            <p:ph type="body" idx="3" hasCustomPrompt="1"/>
            <p:custDataLst>
              <p:tags r:id="rId14"/>
            </p:custDataLst>
          </p:nvPr>
        </p:nvSpPr>
        <p:spPr>
          <a:xfrm>
            <a:off x="256699" y="1399223"/>
            <a:ext cx="1974523" cy="575895"/>
          </a:xfrm>
          <a:noFill/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3000" b="0" i="0" u="none" strike="noStrike" kern="1200" cap="none" spc="300" normalizeH="0" baseline="0" noProof="1" dirty="0" err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VCG41N4900469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6" name="图片 5" descr="未标题-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41N4900469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38" y="476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8" name="图片 7" descr="未标题-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219600" y="228150"/>
            <a:ext cx="8704800" cy="468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93690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960835" y="162270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41N4900469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38" y="476"/>
            <a:ext cx="9144476" cy="5143024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-6191"/>
            <a:ext cx="3617595" cy="514969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14" name="图片 13" descr="未标题-1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0565" b="69067"/>
          <a:stretch>
            <a:fillRect/>
          </a:stretch>
        </p:blipFill>
        <p:spPr>
          <a:xfrm flipH="1" flipV="1">
            <a:off x="7741517" y="3886310"/>
            <a:ext cx="1404378" cy="12571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437400" y="577800"/>
            <a:ext cx="2970000" cy="661500"/>
          </a:xfrm>
        </p:spPr>
        <p:txBody>
          <a:bodyPr anchor="ctr" anchorCtr="0"/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440100" y="132300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3825900" y="577454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41N4900469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38" y="476"/>
            <a:ext cx="9144476" cy="5143024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9144000" cy="199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pic>
        <p:nvPicPr>
          <p:cNvPr id="14" name="图片 13" descr="未标题-1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0565" b="69067"/>
          <a:stretch>
            <a:fillRect/>
          </a:stretch>
        </p:blipFill>
        <p:spPr>
          <a:xfrm flipH="1" flipV="1">
            <a:off x="7962561" y="4084188"/>
            <a:ext cx="1183334" cy="10593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59000" y="5859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459000" y="12447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459581" y="210600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41N4900469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38" y="476"/>
            <a:ext cx="9144476" cy="5143024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3772377"/>
            <a:ext cx="9144000" cy="13715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pic>
        <p:nvPicPr>
          <p:cNvPr id="14" name="图片 13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53600" y="502200"/>
            <a:ext cx="8232300" cy="423900"/>
          </a:xfrm>
        </p:spPr>
        <p:txBody>
          <a:bodyPr anchor="ctr" anchorCtr="0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453628" y="12609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445500" y="388530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41N4900469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38" y="476"/>
            <a:ext cx="9144476" cy="5143024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pic>
        <p:nvPicPr>
          <p:cNvPr id="14" name="图片 13" descr="未标题-1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0565" b="69067"/>
          <a:stretch>
            <a:fillRect/>
          </a:stretch>
        </p:blipFill>
        <p:spPr>
          <a:xfrm flipH="1" flipV="1">
            <a:off x="7871095" y="4002301"/>
            <a:ext cx="1274810" cy="11411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34700" y="178200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434700" y="12474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4681800" y="12474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429300" y="361260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4689900" y="360990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41N4900469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71941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pic>
        <p:nvPicPr>
          <p:cNvPr id="14" name="图片 13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1984" b="70815"/>
          <a:stretch>
            <a:fillRect/>
          </a:stretch>
        </p:blipFill>
        <p:spPr>
          <a:xfrm>
            <a:off x="1906" y="0"/>
            <a:ext cx="1185320" cy="1079806"/>
          </a:xfrm>
          <a:prstGeom prst="rect">
            <a:avLst/>
          </a:prstGeom>
        </p:spPr>
      </p:pic>
      <p:pic>
        <p:nvPicPr>
          <p:cNvPr id="6" name="图片 5" descr="未标题-1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r="80565" b="69067"/>
          <a:stretch>
            <a:fillRect/>
          </a:stretch>
        </p:blipFill>
        <p:spPr>
          <a:xfrm flipH="1" flipV="1">
            <a:off x="7901583" y="4029596"/>
            <a:ext cx="1244321" cy="111390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142100" y="100440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141810" y="28971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 panose="020B0506020203020204"/>
              <a:buNone/>
              <a:defRPr sz="2400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5" Type="http://schemas.openxmlformats.org/officeDocument/2006/relationships/theme" Target="../theme/theme2.xml"/><Relationship Id="rId24" Type="http://schemas.openxmlformats.org/officeDocument/2006/relationships/tags" Target="../tags/tag157.xml"/><Relationship Id="rId23" Type="http://schemas.openxmlformats.org/officeDocument/2006/relationships/tags" Target="../tags/tag156.xml"/><Relationship Id="rId22" Type="http://schemas.openxmlformats.org/officeDocument/2006/relationships/tags" Target="../tags/tag155.xml"/><Relationship Id="rId21" Type="http://schemas.openxmlformats.org/officeDocument/2006/relationships/tags" Target="../tags/tag154.xml"/><Relationship Id="rId20" Type="http://schemas.openxmlformats.org/officeDocument/2006/relationships/tags" Target="../tags/tag153.xml"/><Relationship Id="rId2" Type="http://schemas.openxmlformats.org/officeDocument/2006/relationships/slideLayout" Target="../slideLayouts/slideLayout14.xml"/><Relationship Id="rId19" Type="http://schemas.openxmlformats.org/officeDocument/2006/relationships/tags" Target="../tags/tag152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332423"/>
            <a:ext cx="8139178" cy="331473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721049"/>
            <a:ext cx="8139178" cy="404168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tags" Target="../tags/tag17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tags" Target="../tags/tag17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87.xml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tags" Target="../tags/tag175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1" Type="http://schemas.openxmlformats.org/officeDocument/2006/relationships/tags" Target="../tags/tag18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tags" Target="../tags/tag189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1" Type="http://schemas.openxmlformats.org/officeDocument/2006/relationships/tags" Target="../tags/tag190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tags" Target="../tags/tag19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1" Type="http://schemas.openxmlformats.org/officeDocument/2006/relationships/tags" Target="../tags/tag19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1" Type="http://schemas.openxmlformats.org/officeDocument/2006/relationships/tags" Target="../tags/tag19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1" Type="http://schemas.openxmlformats.org/officeDocument/2006/relationships/tags" Target="../tags/tag19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1" Type="http://schemas.openxmlformats.org/officeDocument/2006/relationships/tags" Target="../tags/tag19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1" Type="http://schemas.openxmlformats.org/officeDocument/2006/relationships/tags" Target="../tags/tag19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1" Type="http://schemas.openxmlformats.org/officeDocument/2006/relationships/tags" Target="../tags/tag19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1" Type="http://schemas.openxmlformats.org/officeDocument/2006/relationships/tags" Target="../tags/tag198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1" Type="http://schemas.openxmlformats.org/officeDocument/2006/relationships/tags" Target="../tags/tag199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tags" Target="../tags/tag200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1" Type="http://schemas.openxmlformats.org/officeDocument/2006/relationships/tags" Target="../tags/tag20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1" Type="http://schemas.openxmlformats.org/officeDocument/2006/relationships/tags" Target="../tags/tag20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1" Type="http://schemas.openxmlformats.org/officeDocument/2006/relationships/tags" Target="../tags/tag203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tags" Target="../tags/tag20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4.png"/><Relationship Id="rId3" Type="http://schemas.openxmlformats.org/officeDocument/2006/relationships/tags" Target="../tags/tag218.xml"/><Relationship Id="rId2" Type="http://schemas.openxmlformats.org/officeDocument/2006/relationships/image" Target="../media/image43.png"/><Relationship Id="rId1" Type="http://schemas.openxmlformats.org/officeDocument/2006/relationships/tags" Target="../tags/tag217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1" Type="http://schemas.openxmlformats.org/officeDocument/2006/relationships/tags" Target="../tags/tag219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7.png"/><Relationship Id="rId3" Type="http://schemas.openxmlformats.org/officeDocument/2006/relationships/tags" Target="../tags/tag221.xml"/><Relationship Id="rId2" Type="http://schemas.openxmlformats.org/officeDocument/2006/relationships/image" Target="../media/image46.png"/><Relationship Id="rId1" Type="http://schemas.openxmlformats.org/officeDocument/2006/relationships/tags" Target="../tags/tag220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8.png"/><Relationship Id="rId3" Type="http://schemas.openxmlformats.org/officeDocument/2006/relationships/tags" Target="../tags/tag223.xml"/><Relationship Id="rId2" Type="http://schemas.openxmlformats.org/officeDocument/2006/relationships/image" Target="../media/image47.png"/><Relationship Id="rId1" Type="http://schemas.openxmlformats.org/officeDocument/2006/relationships/tags" Target="../tags/tag222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9.png"/><Relationship Id="rId1" Type="http://schemas.openxmlformats.org/officeDocument/2006/relationships/tags" Target="../tags/tag224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1" Type="http://schemas.openxmlformats.org/officeDocument/2006/relationships/tags" Target="../tags/tag225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1" Type="http://schemas.openxmlformats.org/officeDocument/2006/relationships/tags" Target="../tags/tag226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tags" Target="../tags/tag227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tags" Target="../tags/tag228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4.png"/><Relationship Id="rId1" Type="http://schemas.openxmlformats.org/officeDocument/2006/relationships/tags" Target="../tags/tag229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tags" Target="../tags/tag159.xml"/><Relationship Id="rId3" Type="http://schemas.openxmlformats.org/officeDocument/2006/relationships/image" Target="../media/image13.png"/><Relationship Id="rId2" Type="http://schemas.openxmlformats.org/officeDocument/2006/relationships/tags" Target="../tags/tag158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tags" Target="../tags/tag162.xml"/><Relationship Id="rId4" Type="http://schemas.openxmlformats.org/officeDocument/2006/relationships/image" Target="../media/image16.png"/><Relationship Id="rId3" Type="http://schemas.openxmlformats.org/officeDocument/2006/relationships/tags" Target="../tags/tag161.xml"/><Relationship Id="rId2" Type="http://schemas.openxmlformats.org/officeDocument/2006/relationships/image" Target="../media/image15.png"/><Relationship Id="rId1" Type="http://schemas.openxmlformats.org/officeDocument/2006/relationships/tags" Target="../tags/tag16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tags" Target="../tags/tag165.xml"/><Relationship Id="rId4" Type="http://schemas.openxmlformats.org/officeDocument/2006/relationships/image" Target="../media/image18.png"/><Relationship Id="rId3" Type="http://schemas.openxmlformats.org/officeDocument/2006/relationships/tags" Target="../tags/tag164.xml"/><Relationship Id="rId2" Type="http://schemas.openxmlformats.org/officeDocument/2006/relationships/image" Target="../media/image14.png"/><Relationship Id="rId1" Type="http://schemas.openxmlformats.org/officeDocument/2006/relationships/tags" Target="../tags/tag163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1.png"/><Relationship Id="rId3" Type="http://schemas.openxmlformats.org/officeDocument/2006/relationships/tags" Target="../tags/tag167.xml"/><Relationship Id="rId2" Type="http://schemas.openxmlformats.org/officeDocument/2006/relationships/image" Target="../media/image20.png"/><Relationship Id="rId1" Type="http://schemas.openxmlformats.org/officeDocument/2006/relationships/tags" Target="../tags/tag16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5.png"/><Relationship Id="rId7" Type="http://schemas.openxmlformats.org/officeDocument/2006/relationships/tags" Target="../tags/tag171.xml"/><Relationship Id="rId6" Type="http://schemas.openxmlformats.org/officeDocument/2006/relationships/image" Target="../media/image24.png"/><Relationship Id="rId5" Type="http://schemas.openxmlformats.org/officeDocument/2006/relationships/tags" Target="../tags/tag170.xml"/><Relationship Id="rId4" Type="http://schemas.openxmlformats.org/officeDocument/2006/relationships/image" Target="../media/image23.png"/><Relationship Id="rId3" Type="http://schemas.openxmlformats.org/officeDocument/2006/relationships/tags" Target="../tags/tag169.xml"/><Relationship Id="rId2" Type="http://schemas.openxmlformats.org/officeDocument/2006/relationships/image" Target="../media/image22.png"/><Relationship Id="rId10" Type="http://schemas.openxmlformats.org/officeDocument/2006/relationships/notesSlide" Target="../notesSlides/notesSlide8.xml"/><Relationship Id="rId1" Type="http://schemas.openxmlformats.org/officeDocument/2006/relationships/tags" Target="../tags/tag16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1" Type="http://schemas.openxmlformats.org/officeDocument/2006/relationships/tags" Target="../tags/tag1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值</a:t>
            </a:r>
            <a:r>
              <a:rPr lang="zh-CN"/>
              <a:t>迭代&amp;策略迭代</a:t>
            </a:r>
            <a:endParaRPr lang="zh-CN"/>
          </a:p>
        </p:txBody>
      </p:sp>
      <p:sp>
        <p:nvSpPr>
          <p:cNvPr id="67" name="Google Shape;67;p13"/>
          <p:cNvSpPr txBox="1"/>
          <p:nvPr>
            <p:ph type="subTitle" idx="1"/>
          </p:nvPr>
        </p:nvSpPr>
        <p:spPr>
          <a:xfrm>
            <a:off x="2026425" y="2850050"/>
            <a:ext cx="27054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2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●"/>
            </a:pPr>
            <a:r>
              <a:rPr lang="zh-CN" sz="166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Value Iteration</a:t>
            </a:r>
            <a:endParaRPr sz="166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  <a:p>
            <a:pPr marL="457200" lvl="0" indent="-32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●"/>
            </a:pPr>
            <a:r>
              <a:rPr lang="zh-CN" sz="166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Police Iteration</a:t>
            </a:r>
            <a:endParaRPr sz="166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  <a:p>
            <a:pPr marL="457200" lvl="0" indent="-32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●"/>
            </a:pPr>
            <a:r>
              <a:rPr lang="zh-CN" sz="166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Truncated Policy Iteration</a:t>
            </a:r>
            <a:endParaRPr sz="166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57100" y="190475"/>
            <a:ext cx="2429850" cy="3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158250" y="134900"/>
            <a:ext cx="184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最优Belman方程</a:t>
            </a:r>
            <a:endParaRPr sz="1800" b="1"/>
          </a:p>
        </p:txBody>
      </p:sp>
      <p:sp>
        <p:nvSpPr>
          <p:cNvPr id="70" name="Google Shape;70;p13"/>
          <p:cNvSpPr txBox="1"/>
          <p:nvPr/>
        </p:nvSpPr>
        <p:spPr>
          <a:xfrm>
            <a:off x="158250" y="134900"/>
            <a:ext cx="184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最优Belman方程</a:t>
            </a:r>
            <a:endParaRPr sz="1800" b="1"/>
          </a:p>
        </p:txBody>
      </p:sp>
      <p:sp>
        <p:nvSpPr>
          <p:cNvPr id="71" name="Google Shape;71;p13"/>
          <p:cNvSpPr txBox="1"/>
          <p:nvPr/>
        </p:nvSpPr>
        <p:spPr>
          <a:xfrm>
            <a:off x="234100" y="541025"/>
            <a:ext cx="243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求解v：迭代更新</a:t>
            </a:r>
            <a:endParaRPr sz="1800" b="1"/>
          </a:p>
        </p:txBody>
      </p:sp>
      <p:sp>
        <p:nvSpPr>
          <p:cNvPr id="72" name="Google Shape;72;p13"/>
          <p:cNvSpPr/>
          <p:nvPr/>
        </p:nvSpPr>
        <p:spPr>
          <a:xfrm>
            <a:off x="2492525" y="80550"/>
            <a:ext cx="944700" cy="5424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13"/>
          <p:cNvSpPr txBox="1"/>
          <p:nvPr>
            <p:ph type="subTitle" idx="1"/>
          </p:nvPr>
        </p:nvSpPr>
        <p:spPr>
          <a:xfrm>
            <a:off x="4731825" y="2823725"/>
            <a:ext cx="27525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/>
          </a:bodyPr>
          <a:lstStyle/>
          <a:p>
            <a:pPr marL="457200" lvl="0" indent="-31813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●"/>
            </a:pPr>
            <a:r>
              <a:rPr lang="zh-CN" sz="166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value update &lt;-&gt;policy update</a:t>
            </a:r>
            <a:endParaRPr sz="166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  <a:p>
            <a:pPr marL="457200" lvl="0" indent="-31813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●"/>
            </a:pPr>
            <a:r>
              <a:rPr lang="zh-CN" sz="166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假设：环境模型已知</a:t>
            </a:r>
            <a:endParaRPr sz="166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</p:txBody>
      </p:sp>
      <p:pic>
        <p:nvPicPr>
          <p:cNvPr id="74" name="Google Shape;74;p13" descr="$r_\pi$"/>
          <p:cNvPicPr preferRelativeResize="0"/>
          <p:nvPr/>
        </p:nvPicPr>
        <p:blipFill rotWithShape="1">
          <a:blip r:embed="rId2"/>
          <a:srcRect l="344" t="37586" r="97359" b="22312"/>
          <a:stretch>
            <a:fillRect/>
          </a:stretch>
        </p:blipFill>
        <p:spPr>
          <a:xfrm>
            <a:off x="5786150" y="3380325"/>
            <a:ext cx="363103" cy="2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 rotWithShape="1">
          <a:blip r:embed="rId3"/>
          <a:srcRect l="414" t="27909" r="97276" b="22543"/>
          <a:stretch>
            <a:fillRect/>
          </a:stretch>
        </p:blipFill>
        <p:spPr>
          <a:xfrm>
            <a:off x="6224750" y="3419252"/>
            <a:ext cx="250511" cy="2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5163375" y="3530100"/>
            <a:ext cx="270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model-based RL Algorithm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  <a:r>
              <a:rPr lang="en-US" altLang="zh-CN"/>
              <a:t> - Example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54175" y="1067435"/>
            <a:ext cx="5283835" cy="39535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  <a:r>
              <a:rPr lang="en-US" altLang="zh-CN"/>
              <a:t> - Example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54175" y="1067435"/>
            <a:ext cx="5283835" cy="39535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7"/>
          <p:cNvSpPr txBox="1"/>
          <p:nvPr>
            <p:custDataLst>
              <p:tags r:id="rId1"/>
            </p:custDataLst>
          </p:nvPr>
        </p:nvSpPr>
        <p:spPr>
          <a:xfrm>
            <a:off x="5561890" y="808809"/>
            <a:ext cx="2193608" cy="1053465"/>
          </a:xfrm>
          <a:prstGeom prst="rect">
            <a:avLst/>
          </a:prstGeom>
        </p:spPr>
        <p:txBody>
          <a:bodyPr vert="horz" wrap="square" tIns="0" bIns="0" rtlCol="0" anchor="b" anchorCtr="0">
            <a:normAutofit fontScale="60000"/>
          </a:bodyPr>
          <a:p>
            <a:pPr algn="l">
              <a:lnSpc>
                <a:spcPct val="100000"/>
              </a:lnSpc>
            </a:pPr>
            <a:r>
              <a:rPr lang="zh-CN" altLang="en-US" sz="4950" b="0" i="0" spc="430" dirty="0">
                <a:solidFill>
                  <a:srgbClr val="000000"/>
                </a:solidFill>
                <a:latin typeface="Arial Black" panose="020B0A04020102020204" charset="0"/>
                <a:ea typeface="汉仪大黑简" panose="02010600000101010101" charset="-122"/>
              </a:rPr>
              <a:t>值迭代与策略</a:t>
            </a:r>
            <a:r>
              <a:rPr lang="zh-CN" altLang="en-US" sz="4950" b="0" i="0" spc="430" dirty="0">
                <a:solidFill>
                  <a:srgbClr val="000000"/>
                </a:solidFill>
                <a:latin typeface="Arial Black" panose="020B0A04020102020204" charset="0"/>
                <a:ea typeface="汉仪大黑简" panose="02010600000101010101" charset="-122"/>
              </a:rPr>
              <a:t>迭代</a:t>
            </a:r>
            <a:endParaRPr lang="zh-CN" altLang="en-US" sz="4950" b="0" i="0" spc="430" dirty="0">
              <a:solidFill>
                <a:srgbClr val="000000"/>
              </a:solidFill>
              <a:latin typeface="Arial Black" panose="020B0A04020102020204" charset="0"/>
              <a:ea typeface="汉仪大黑简" panose="02010600000101010101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5459814" y="2372020"/>
            <a:ext cx="3020378" cy="522446"/>
            <a:chOff x="8565" y="4079"/>
            <a:chExt cx="6342" cy="1097"/>
          </a:xfrm>
        </p:grpSpPr>
        <p:sp>
          <p:nvSpPr>
            <p:cNvPr id="8" name="Object 109"/>
            <p:cNvSpPr txBox="1"/>
            <p:nvPr>
              <p:custDataLst>
                <p:tags r:id="rId3"/>
              </p:custDataLst>
            </p:nvPr>
          </p:nvSpPr>
          <p:spPr>
            <a:xfrm>
              <a:off x="9967" y="4136"/>
              <a:ext cx="4941" cy="1041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 fontScale="90000"/>
            </a:bodyPr>
            <a:p>
              <a:pPr>
                <a:lnSpc>
                  <a:spcPct val="100000"/>
                </a:lnSpc>
              </a:pPr>
              <a:r>
                <a:rPr lang="en-US" altLang="zh-CN" sz="1800" dirty="0">
                  <a:solidFill>
                    <a:schemeClr val="dk1"/>
                  </a:solidFill>
                  <a:latin typeface="Yu Mincho" panose="02020400000000000000" charset="-128"/>
                  <a:ea typeface="Yu Mincho" panose="02020400000000000000" charset="-128"/>
                  <a:sym typeface="+mn-ea"/>
                </a:rPr>
                <a:t>Value iteration algorithm</a:t>
              </a:r>
              <a:endParaRPr lang="en-US" altLang="zh-CN" sz="1800" dirty="0">
                <a:solidFill>
                  <a:schemeClr val="dk1"/>
                </a:solidFill>
                <a:latin typeface="Yu Mincho" panose="02020400000000000000" charset="-128"/>
                <a:ea typeface="Yu Mincho" panose="02020400000000000000" charset="-128"/>
                <a:sym typeface="+mn-ea"/>
              </a:endParaRPr>
            </a:p>
          </p:txBody>
        </p:sp>
        <p:sp>
          <p:nvSpPr>
            <p:cNvPr id="11" name="Object 1012"/>
            <p:cNvSpPr txBox="1"/>
            <p:nvPr>
              <p:custDataLst>
                <p:tags r:id="rId4"/>
              </p:custDataLst>
            </p:nvPr>
          </p:nvSpPr>
          <p:spPr>
            <a:xfrm>
              <a:off x="8565" y="4079"/>
              <a:ext cx="1062" cy="850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fontScale="90000"/>
            </a:bodyPr>
            <a:p>
              <a:pPr>
                <a:lnSpc>
                  <a:spcPct val="100000"/>
                </a:lnSpc>
              </a:pPr>
              <a:r>
                <a:rPr lang="zh-CN" sz="2100" b="0" i="0" dirty="0">
                  <a:solidFill>
                    <a:schemeClr val="tx1"/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01</a:t>
              </a:r>
              <a:endParaRPr lang="zh-CN" altLang="en-US" sz="2100" b="0" i="0" dirty="0">
                <a:solidFill>
                  <a:schemeClr val="tx1"/>
                </a:solidFill>
                <a:latin typeface="Arial Black" panose="020B0A04020102020204" charset="0"/>
                <a:ea typeface="汉仪中黑 简" panose="00020600040101010101" charset="-122"/>
                <a:cs typeface="汉仪中黑 简" panose="00020600040101010101" charset="-122"/>
              </a:endParaRPr>
            </a:p>
          </p:txBody>
        </p:sp>
      </p:grpSp>
      <p:cxnSp>
        <p:nvCxnSpPr>
          <p:cNvPr id="14" name="直接连接符 13"/>
          <p:cNvCxnSpPr/>
          <p:nvPr>
            <p:custDataLst>
              <p:tags r:id="rId5"/>
            </p:custDataLst>
          </p:nvPr>
        </p:nvCxnSpPr>
        <p:spPr>
          <a:xfrm>
            <a:off x="5561732" y="1982924"/>
            <a:ext cx="238077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6"/>
            </p:custDataLst>
          </p:nvPr>
        </p:nvCxnSpPr>
        <p:spPr>
          <a:xfrm>
            <a:off x="5515059" y="1982924"/>
            <a:ext cx="488633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>
            <p:custDataLst>
              <p:tags r:id="rId7"/>
            </p:custDataLst>
          </p:nvPr>
        </p:nvGrpSpPr>
        <p:grpSpPr>
          <a:xfrm>
            <a:off x="5459814" y="3001622"/>
            <a:ext cx="3281839" cy="525780"/>
            <a:chOff x="8565" y="5171"/>
            <a:chExt cx="6891" cy="1104"/>
          </a:xfrm>
        </p:grpSpPr>
        <p:sp>
          <p:nvSpPr>
            <p:cNvPr id="9" name="Object 1010"/>
            <p:cNvSpPr txBox="1"/>
            <p:nvPr>
              <p:custDataLst>
                <p:tags r:id="rId8"/>
              </p:custDataLst>
            </p:nvPr>
          </p:nvSpPr>
          <p:spPr>
            <a:xfrm>
              <a:off x="9968" y="5236"/>
              <a:ext cx="5488" cy="1039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 fontScale="90000"/>
            </a:bodyPr>
            <a:p>
              <a:pPr algn="l">
                <a:lnSpc>
                  <a:spcPct val="100000"/>
                </a:lnSpc>
                <a:buSzTx/>
              </a:pPr>
              <a:r>
                <a:rPr lang="en-US" altLang="zh-CN" sz="1800" dirty="0">
                  <a:solidFill>
                    <a:schemeClr val="dk1"/>
                  </a:solidFill>
                  <a:latin typeface="Yu Mincho" panose="02020400000000000000" charset="-128"/>
                  <a:ea typeface="Yu Mincho" panose="02020400000000000000" charset="-128"/>
                  <a:sym typeface="+mn-ea"/>
                </a:rPr>
                <a:t>Policy iteration algorithm</a:t>
              </a:r>
              <a:endParaRPr lang="en-US" altLang="zh-CN" sz="1800" dirty="0">
                <a:solidFill>
                  <a:schemeClr val="dk1"/>
                </a:solidFill>
                <a:latin typeface="Yu Mincho" panose="02020400000000000000" charset="-128"/>
                <a:ea typeface="Yu Mincho" panose="02020400000000000000" charset="-128"/>
                <a:sym typeface="+mn-ea"/>
              </a:endParaRPr>
            </a:p>
          </p:txBody>
        </p:sp>
        <p:sp>
          <p:nvSpPr>
            <p:cNvPr id="23" name="Object 1012"/>
            <p:cNvSpPr txBox="1"/>
            <p:nvPr>
              <p:custDataLst>
                <p:tags r:id="rId9"/>
              </p:custDataLst>
            </p:nvPr>
          </p:nvSpPr>
          <p:spPr>
            <a:xfrm>
              <a:off x="8565" y="5171"/>
              <a:ext cx="1062" cy="850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fontScale="90000"/>
            </a:bodyPr>
            <a:p>
              <a:pPr>
                <a:lnSpc>
                  <a:spcPct val="100000"/>
                </a:lnSpc>
              </a:pPr>
              <a:r>
                <a:rPr lang="zh-CN" sz="2100" b="0" i="0" dirty="0">
                  <a:solidFill>
                    <a:schemeClr val="accent1">
                      <a:lumMod val="75000"/>
                    </a:schemeClr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0</a:t>
              </a:r>
              <a:r>
                <a:rPr lang="en-US" altLang="zh-CN" sz="2100" b="0" i="0" dirty="0">
                  <a:solidFill>
                    <a:schemeClr val="accent1">
                      <a:lumMod val="75000"/>
                    </a:schemeClr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2</a:t>
              </a:r>
              <a:endParaRPr lang="en-US" altLang="zh-CN" sz="2100" b="0" i="0" dirty="0">
                <a:solidFill>
                  <a:schemeClr val="accent1">
                    <a:lumMod val="75000"/>
                  </a:schemeClr>
                </a:solidFill>
                <a:latin typeface="Arial Black" panose="020B0A04020102020204" charset="0"/>
                <a:ea typeface="汉仪中黑 简" panose="00020600040101010101" charset="-122"/>
                <a:cs typeface="汉仪中黑 简" panose="00020600040101010101" charset="-122"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10"/>
            </p:custDataLst>
          </p:nvPr>
        </p:nvGrpSpPr>
        <p:grpSpPr>
          <a:xfrm>
            <a:off x="5459814" y="3634082"/>
            <a:ext cx="3020378" cy="528638"/>
            <a:chOff x="8565" y="6264"/>
            <a:chExt cx="6342" cy="1110"/>
          </a:xfrm>
        </p:grpSpPr>
        <p:sp>
          <p:nvSpPr>
            <p:cNvPr id="10" name="Object 1011"/>
            <p:cNvSpPr txBox="1"/>
            <p:nvPr>
              <p:custDataLst>
                <p:tags r:id="rId11"/>
              </p:custDataLst>
            </p:nvPr>
          </p:nvSpPr>
          <p:spPr>
            <a:xfrm>
              <a:off x="9967" y="6336"/>
              <a:ext cx="4941" cy="1039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 fontScale="90000" lnSpcReduction="10000"/>
            </a:bodyPr>
            <a:p>
              <a:pPr lvl="0" algn="l">
                <a:buSzTx/>
              </a:pPr>
              <a:r>
                <a:rPr lang="en-US" altLang="zh-CN" sz="1800" dirty="0">
                  <a:solidFill>
                    <a:schemeClr val="dk1"/>
                  </a:solidFill>
                  <a:latin typeface="Yu Mincho" panose="02020400000000000000" charset="-128"/>
                  <a:ea typeface="Yu Mincho" panose="02020400000000000000" charset="-128"/>
                  <a:sym typeface="+mn-ea"/>
                </a:rPr>
                <a:t>Truncted policy iteration algorithm</a:t>
              </a:r>
              <a:endParaRPr lang="en-US" altLang="zh-CN" sz="1800" dirty="0">
                <a:solidFill>
                  <a:schemeClr val="dk1"/>
                </a:solidFill>
                <a:latin typeface="Yu Mincho" panose="02020400000000000000" charset="-128"/>
                <a:ea typeface="Yu Mincho" panose="02020400000000000000" charset="-128"/>
                <a:sym typeface="+mn-ea"/>
              </a:endParaRPr>
            </a:p>
          </p:txBody>
        </p:sp>
        <p:sp>
          <p:nvSpPr>
            <p:cNvPr id="24" name="Object 1012"/>
            <p:cNvSpPr txBox="1"/>
            <p:nvPr>
              <p:custDataLst>
                <p:tags r:id="rId12"/>
              </p:custDataLst>
            </p:nvPr>
          </p:nvSpPr>
          <p:spPr>
            <a:xfrm>
              <a:off x="8565" y="6264"/>
              <a:ext cx="1062" cy="850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fontScale="90000"/>
            </a:bodyPr>
            <a:p>
              <a:pPr>
                <a:lnSpc>
                  <a:spcPct val="100000"/>
                </a:lnSpc>
              </a:pPr>
              <a:r>
                <a:rPr lang="zh-CN" sz="2100" b="0" i="0" dirty="0">
                  <a:solidFill>
                    <a:schemeClr val="tx1"/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0</a:t>
              </a:r>
              <a:r>
                <a:rPr lang="en-US" altLang="zh-CN" sz="2100" b="0" i="0" dirty="0">
                  <a:solidFill>
                    <a:schemeClr val="tx1"/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3</a:t>
              </a:r>
              <a:endParaRPr lang="en-US" altLang="zh-CN" sz="2100" b="0" i="0" dirty="0">
                <a:solidFill>
                  <a:schemeClr val="tx1"/>
                </a:solidFill>
                <a:latin typeface="Arial Black" panose="020B0A04020102020204" charset="0"/>
                <a:ea typeface="汉仪中黑 简" panose="00020600040101010101" charset="-122"/>
                <a:cs typeface="汉仪中黑 简" panose="00020600040101010101" charset="-122"/>
              </a:endParaRPr>
            </a:p>
          </p:txBody>
        </p:sp>
      </p:grpSp>
    </p:spTree>
    <p:custDataLst>
      <p:tags r:id="rId1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5825" y="1101725"/>
            <a:ext cx="5044440" cy="37699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54175" y="1067435"/>
            <a:ext cx="5283835" cy="39535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30655" y="1170305"/>
            <a:ext cx="5193030" cy="34937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93850" y="1191260"/>
            <a:ext cx="5135880" cy="34975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9320" y="1430655"/>
            <a:ext cx="5666740" cy="18713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Example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9500" y="1158875"/>
            <a:ext cx="5662930" cy="32397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8345" y="1370965"/>
            <a:ext cx="5990590" cy="12007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Model-based RL</a:t>
            </a:r>
            <a:endParaRPr lang="zh-CN"/>
          </a:p>
        </p:txBody>
      </p:sp>
      <p:sp>
        <p:nvSpPr>
          <p:cNvPr id="82" name="Google Shape;82;p14"/>
          <p:cNvSpPr txBox="1"/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/>
              <a:buChar char="●"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Value iteration algorithm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/>
              <a:buChar char="●"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Policy </a:t>
            </a: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interaction</a:t>
            </a: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algorithm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/>
              <a:buChar char="●"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Truncated policy interaction algorithm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Elementwise form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7860" y="1071880"/>
            <a:ext cx="6473825" cy="2654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Elementwise form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6135" y="1205865"/>
            <a:ext cx="5615940" cy="36709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Implementation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35380" y="1061720"/>
            <a:ext cx="5478780" cy="40017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example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5220" y="1271905"/>
            <a:ext cx="5501640" cy="24904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example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4200" y="1105535"/>
            <a:ext cx="5059045" cy="37541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example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09980" y="1139825"/>
            <a:ext cx="4972685" cy="35464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example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7260" y="1607185"/>
            <a:ext cx="6079490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example 2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12850" y="1118870"/>
            <a:ext cx="5379085" cy="38265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example 2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47470" y="1062990"/>
            <a:ext cx="5356860" cy="37395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7"/>
          <p:cNvSpPr txBox="1"/>
          <p:nvPr>
            <p:custDataLst>
              <p:tags r:id="rId1"/>
            </p:custDataLst>
          </p:nvPr>
        </p:nvSpPr>
        <p:spPr>
          <a:xfrm>
            <a:off x="5561890" y="808809"/>
            <a:ext cx="2193608" cy="1053465"/>
          </a:xfrm>
          <a:prstGeom prst="rect">
            <a:avLst/>
          </a:prstGeom>
        </p:spPr>
        <p:txBody>
          <a:bodyPr vert="horz" wrap="square" tIns="0" bIns="0" rtlCol="0" anchor="b" anchorCtr="0">
            <a:normAutofit fontScale="60000"/>
          </a:bodyPr>
          <a:p>
            <a:pPr algn="l">
              <a:lnSpc>
                <a:spcPct val="100000"/>
              </a:lnSpc>
            </a:pPr>
            <a:r>
              <a:rPr lang="zh-CN" altLang="en-US" sz="4950" b="0" i="0" spc="430" dirty="0">
                <a:solidFill>
                  <a:srgbClr val="000000"/>
                </a:solidFill>
                <a:latin typeface="Arial Black" panose="020B0A04020102020204" charset="0"/>
                <a:ea typeface="汉仪大黑简" panose="02010600000101010101" charset="-122"/>
              </a:rPr>
              <a:t>值迭代与策略</a:t>
            </a:r>
            <a:r>
              <a:rPr lang="zh-CN" altLang="en-US" sz="4950" b="0" i="0" spc="430" dirty="0">
                <a:solidFill>
                  <a:srgbClr val="000000"/>
                </a:solidFill>
                <a:latin typeface="Arial Black" panose="020B0A04020102020204" charset="0"/>
                <a:ea typeface="汉仪大黑简" panose="02010600000101010101" charset="-122"/>
              </a:rPr>
              <a:t>迭代</a:t>
            </a:r>
            <a:endParaRPr lang="zh-CN" altLang="en-US" sz="4950" b="0" i="0" spc="430" dirty="0">
              <a:solidFill>
                <a:srgbClr val="000000"/>
              </a:solidFill>
              <a:latin typeface="Arial Black" panose="020B0A04020102020204" charset="0"/>
              <a:ea typeface="汉仪大黑简" panose="02010600000101010101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5459814" y="2372020"/>
            <a:ext cx="3020378" cy="522446"/>
            <a:chOff x="8565" y="4079"/>
            <a:chExt cx="6342" cy="1097"/>
          </a:xfrm>
        </p:grpSpPr>
        <p:sp>
          <p:nvSpPr>
            <p:cNvPr id="8" name="Object 109"/>
            <p:cNvSpPr txBox="1"/>
            <p:nvPr>
              <p:custDataLst>
                <p:tags r:id="rId3"/>
              </p:custDataLst>
            </p:nvPr>
          </p:nvSpPr>
          <p:spPr>
            <a:xfrm>
              <a:off x="9967" y="4136"/>
              <a:ext cx="4941" cy="1041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 fontScale="90000"/>
            </a:bodyPr>
            <a:p>
              <a:pPr>
                <a:lnSpc>
                  <a:spcPct val="100000"/>
                </a:lnSpc>
              </a:pPr>
              <a:r>
                <a:rPr lang="en-US" altLang="zh-CN" sz="1800" dirty="0">
                  <a:solidFill>
                    <a:schemeClr val="dk1"/>
                  </a:solidFill>
                  <a:latin typeface="Yu Mincho" panose="02020400000000000000" charset="-128"/>
                  <a:ea typeface="Yu Mincho" panose="02020400000000000000" charset="-128"/>
                  <a:sym typeface="+mn-ea"/>
                </a:rPr>
                <a:t>Value iteration algorithm</a:t>
              </a:r>
              <a:endParaRPr lang="en-US" altLang="zh-CN" sz="1800" dirty="0">
                <a:solidFill>
                  <a:schemeClr val="dk1"/>
                </a:solidFill>
                <a:latin typeface="Yu Mincho" panose="02020400000000000000" charset="-128"/>
                <a:ea typeface="Yu Mincho" panose="02020400000000000000" charset="-128"/>
                <a:sym typeface="+mn-ea"/>
              </a:endParaRPr>
            </a:p>
          </p:txBody>
        </p:sp>
        <p:sp>
          <p:nvSpPr>
            <p:cNvPr id="11" name="Object 1012"/>
            <p:cNvSpPr txBox="1"/>
            <p:nvPr>
              <p:custDataLst>
                <p:tags r:id="rId4"/>
              </p:custDataLst>
            </p:nvPr>
          </p:nvSpPr>
          <p:spPr>
            <a:xfrm>
              <a:off x="8565" y="4079"/>
              <a:ext cx="1062" cy="850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fontScale="90000"/>
            </a:bodyPr>
            <a:p>
              <a:pPr>
                <a:lnSpc>
                  <a:spcPct val="100000"/>
                </a:lnSpc>
              </a:pPr>
              <a:r>
                <a:rPr lang="zh-CN" sz="2100" b="0" i="0" dirty="0">
                  <a:solidFill>
                    <a:schemeClr val="tx1"/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01</a:t>
              </a:r>
              <a:endParaRPr lang="zh-CN" altLang="en-US" sz="2100" b="0" i="0" dirty="0">
                <a:solidFill>
                  <a:schemeClr val="tx1"/>
                </a:solidFill>
                <a:latin typeface="Arial Black" panose="020B0A04020102020204" charset="0"/>
                <a:ea typeface="汉仪中黑 简" panose="00020600040101010101" charset="-122"/>
                <a:cs typeface="汉仪中黑 简" panose="00020600040101010101" charset="-122"/>
              </a:endParaRPr>
            </a:p>
          </p:txBody>
        </p:sp>
      </p:grpSp>
      <p:cxnSp>
        <p:nvCxnSpPr>
          <p:cNvPr id="14" name="直接连接符 13"/>
          <p:cNvCxnSpPr/>
          <p:nvPr>
            <p:custDataLst>
              <p:tags r:id="rId5"/>
            </p:custDataLst>
          </p:nvPr>
        </p:nvCxnSpPr>
        <p:spPr>
          <a:xfrm>
            <a:off x="5561732" y="1982924"/>
            <a:ext cx="238077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6"/>
            </p:custDataLst>
          </p:nvPr>
        </p:nvCxnSpPr>
        <p:spPr>
          <a:xfrm>
            <a:off x="5515059" y="1982924"/>
            <a:ext cx="488633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>
            <p:custDataLst>
              <p:tags r:id="rId7"/>
            </p:custDataLst>
          </p:nvPr>
        </p:nvGrpSpPr>
        <p:grpSpPr>
          <a:xfrm>
            <a:off x="5459814" y="3001622"/>
            <a:ext cx="3281839" cy="525780"/>
            <a:chOff x="8565" y="5171"/>
            <a:chExt cx="6891" cy="1104"/>
          </a:xfrm>
        </p:grpSpPr>
        <p:sp>
          <p:nvSpPr>
            <p:cNvPr id="9" name="Object 1010"/>
            <p:cNvSpPr txBox="1"/>
            <p:nvPr>
              <p:custDataLst>
                <p:tags r:id="rId8"/>
              </p:custDataLst>
            </p:nvPr>
          </p:nvSpPr>
          <p:spPr>
            <a:xfrm>
              <a:off x="9968" y="5236"/>
              <a:ext cx="5488" cy="1039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 fontScale="90000"/>
            </a:bodyPr>
            <a:p>
              <a:pPr algn="l">
                <a:lnSpc>
                  <a:spcPct val="100000"/>
                </a:lnSpc>
                <a:buSzTx/>
              </a:pPr>
              <a:r>
                <a:rPr lang="en-US" altLang="zh-CN" sz="1800" dirty="0">
                  <a:solidFill>
                    <a:schemeClr val="dk1"/>
                  </a:solidFill>
                  <a:latin typeface="Yu Mincho" panose="02020400000000000000" charset="-128"/>
                  <a:ea typeface="Yu Mincho" panose="02020400000000000000" charset="-128"/>
                  <a:sym typeface="+mn-ea"/>
                </a:rPr>
                <a:t>Policy iteration algorithm</a:t>
              </a:r>
              <a:endParaRPr lang="en-US" altLang="zh-CN" sz="1800" dirty="0">
                <a:solidFill>
                  <a:schemeClr val="dk1"/>
                </a:solidFill>
                <a:latin typeface="Yu Mincho" panose="02020400000000000000" charset="-128"/>
                <a:ea typeface="Yu Mincho" panose="02020400000000000000" charset="-128"/>
                <a:sym typeface="+mn-ea"/>
              </a:endParaRPr>
            </a:p>
          </p:txBody>
        </p:sp>
        <p:sp>
          <p:nvSpPr>
            <p:cNvPr id="23" name="Object 1012"/>
            <p:cNvSpPr txBox="1"/>
            <p:nvPr>
              <p:custDataLst>
                <p:tags r:id="rId9"/>
              </p:custDataLst>
            </p:nvPr>
          </p:nvSpPr>
          <p:spPr>
            <a:xfrm>
              <a:off x="8565" y="5171"/>
              <a:ext cx="1062" cy="850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fontScale="90000"/>
            </a:bodyPr>
            <a:p>
              <a:pPr>
                <a:lnSpc>
                  <a:spcPct val="100000"/>
                </a:lnSpc>
              </a:pPr>
              <a:r>
                <a:rPr lang="zh-CN" sz="2100" b="0" i="0" dirty="0">
                  <a:solidFill>
                    <a:schemeClr val="accent1">
                      <a:lumMod val="75000"/>
                    </a:schemeClr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0</a:t>
              </a:r>
              <a:r>
                <a:rPr lang="en-US" altLang="zh-CN" sz="2100" b="0" i="0" dirty="0">
                  <a:solidFill>
                    <a:schemeClr val="accent1">
                      <a:lumMod val="75000"/>
                    </a:schemeClr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2</a:t>
              </a:r>
              <a:endParaRPr lang="en-US" altLang="zh-CN" sz="2100" b="0" i="0" dirty="0">
                <a:solidFill>
                  <a:schemeClr val="accent1">
                    <a:lumMod val="75000"/>
                  </a:schemeClr>
                </a:solidFill>
                <a:latin typeface="Arial Black" panose="020B0A04020102020204" charset="0"/>
                <a:ea typeface="汉仪中黑 简" panose="00020600040101010101" charset="-122"/>
                <a:cs typeface="汉仪中黑 简" panose="00020600040101010101" charset="-122"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10"/>
            </p:custDataLst>
          </p:nvPr>
        </p:nvGrpSpPr>
        <p:grpSpPr>
          <a:xfrm>
            <a:off x="5459814" y="3634082"/>
            <a:ext cx="3020378" cy="528638"/>
            <a:chOff x="8565" y="6264"/>
            <a:chExt cx="6342" cy="1110"/>
          </a:xfrm>
        </p:grpSpPr>
        <p:sp>
          <p:nvSpPr>
            <p:cNvPr id="10" name="Object 1011"/>
            <p:cNvSpPr txBox="1"/>
            <p:nvPr>
              <p:custDataLst>
                <p:tags r:id="rId11"/>
              </p:custDataLst>
            </p:nvPr>
          </p:nvSpPr>
          <p:spPr>
            <a:xfrm>
              <a:off x="9967" y="6336"/>
              <a:ext cx="4941" cy="1039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 fontScale="90000" lnSpcReduction="10000"/>
            </a:bodyPr>
            <a:p>
              <a:pPr lvl="0" algn="l">
                <a:buSzTx/>
              </a:pPr>
              <a:r>
                <a:rPr lang="en-US" altLang="zh-CN" sz="1800" dirty="0">
                  <a:solidFill>
                    <a:schemeClr val="dk1"/>
                  </a:solidFill>
                  <a:latin typeface="Yu Mincho" panose="02020400000000000000" charset="-128"/>
                  <a:ea typeface="Yu Mincho" panose="02020400000000000000" charset="-128"/>
                  <a:sym typeface="+mn-ea"/>
                </a:rPr>
                <a:t>Truncted policy iteration algorithm</a:t>
              </a:r>
              <a:endParaRPr lang="en-US" altLang="zh-CN" sz="1800" dirty="0">
                <a:solidFill>
                  <a:schemeClr val="dk1"/>
                </a:solidFill>
                <a:latin typeface="Yu Mincho" panose="02020400000000000000" charset="-128"/>
                <a:ea typeface="Yu Mincho" panose="02020400000000000000" charset="-128"/>
                <a:sym typeface="+mn-ea"/>
              </a:endParaRPr>
            </a:p>
          </p:txBody>
        </p:sp>
        <p:sp>
          <p:nvSpPr>
            <p:cNvPr id="24" name="Object 1012"/>
            <p:cNvSpPr txBox="1"/>
            <p:nvPr>
              <p:custDataLst>
                <p:tags r:id="rId12"/>
              </p:custDataLst>
            </p:nvPr>
          </p:nvSpPr>
          <p:spPr>
            <a:xfrm>
              <a:off x="8565" y="6264"/>
              <a:ext cx="1062" cy="850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fontScale="90000"/>
            </a:bodyPr>
            <a:p>
              <a:pPr>
                <a:lnSpc>
                  <a:spcPct val="100000"/>
                </a:lnSpc>
              </a:pPr>
              <a:r>
                <a:rPr lang="zh-CN" sz="2100" b="0" i="0" dirty="0">
                  <a:solidFill>
                    <a:schemeClr val="accent1">
                      <a:lumMod val="75000"/>
                    </a:schemeClr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03</a:t>
              </a:r>
              <a:endParaRPr lang="en-US" altLang="zh-CN" sz="2100" b="0" i="0" dirty="0">
                <a:solidFill>
                  <a:schemeClr val="tx1"/>
                </a:solidFill>
                <a:latin typeface="Arial Black" panose="020B0A04020102020204" charset="0"/>
                <a:ea typeface="汉仪中黑 简" panose="00020600040101010101" charset="-122"/>
                <a:cs typeface="汉仪中黑 简" panose="00020600040101010101" charset="-122"/>
              </a:endParaRPr>
            </a:p>
          </p:txBody>
        </p:sp>
      </p:grpSp>
    </p:spTree>
    <p:custDataLst>
      <p:tags r:id="rId1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  <a:endParaRPr 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Google Shape;88;p15" descr="7b0a202020202262756c6c6574223a20227b5c2263617465676f727949645c223a31303030352c5c2274656d706c61746549645c223a32303233313537347d220a7d0a"/>
              <p:cNvSpPr txBox="1"/>
              <p:nvPr>
                <p:ph type="body" idx="1"/>
              </p:nvPr>
            </p:nvSpPr>
            <p:spPr>
              <a:xfrm>
                <a:off x="387265" y="1103130"/>
                <a:ext cx="8520600" cy="330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 algn="l" rtl="0" eaLnBrk="0">
                  <a:lnSpc>
                    <a:spcPct val="96000"/>
                  </a:lnSpc>
                  <a:spcBef>
                    <a:spcPts val="270"/>
                  </a:spcBef>
                  <a:buNone/>
                </a:pP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How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to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solve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the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Bellman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optimality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equation</a:t>
                </a:r>
                <a:r>
                  <a:rPr sz="1400" spc="1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?</a:t>
                </a:r>
                <a:endParaRPr sz="1400" spc="100" dirty="0">
                  <a:solidFill>
                    <a:srgbClr val="000000">
                      <a:alpha val="100000"/>
                    </a:srgbClr>
                  </a:solidFill>
                  <a:latin typeface="Comic Sans MS" panose="030F0702030302020204" charset="0"/>
                  <a:ea typeface="Arial" panose="020B0604020202020204"/>
                  <a:cs typeface="Comic Sans MS" panose="030F0702030302020204" charset="0"/>
                  <a:sym typeface="+mn-ea"/>
                </a:endParaRPr>
              </a:p>
              <a:p>
                <a:pPr marL="0" indent="0" algn="l" rtl="0" eaLnBrk="0">
                  <a:lnSpc>
                    <a:spcPct val="96000"/>
                  </a:lnSpc>
                  <a:spcBef>
                    <a:spcPts val="270"/>
                  </a:spcBef>
                  <a:buNone/>
                </a:pPr>
                <a:endParaRPr lang="en-US" sz="1400" spc="100" dirty="0">
                  <a:solidFill>
                    <a:srgbClr val="000000">
                      <a:alpha val="100000"/>
                    </a:srgbClr>
                  </a:solidFill>
                  <a:latin typeface="Comic Sans MS" panose="030F0702030302020204" charset="0"/>
                  <a:ea typeface="Arial" panose="020B0604020202020204"/>
                  <a:cs typeface="Comic Sans MS" panose="030F0702030302020204" charset="0"/>
                  <a:sym typeface="+mn-ea"/>
                </a:endParaRPr>
              </a:p>
              <a:p>
                <a:pPr marL="0" indent="0" algn="l" rtl="0" eaLnBrk="0">
                  <a:lnSpc>
                    <a:spcPct val="96000"/>
                  </a:lnSpc>
                  <a:spcBef>
                    <a:spcPts val="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v</m:t>
                      </m:r>
                      <m: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f</m:t>
                      </m:r>
                      <m: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v</m:t>
                      </m:r>
                      <m: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)=</m:t>
                      </m:r>
                      <m:func>
                        <m:funcPr>
                          <m:ctrlPr>
                            <a:rPr lang="en-US" sz="1400" i="1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400" i="1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r>
                            <a:rPr lang="en-US" sz="1400" spc="8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1400" spc="8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 </m:t>
                          </m:r>
                          <m:r>
                            <a:rPr lang="en-US" sz="1400" spc="8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4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v</m:t>
                          </m:r>
                          <m:sSub>
                            <m:sSubPr>
                              <m:ctrlP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1400" spc="8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 </m:t>
                          </m:r>
                          <m:r>
                            <m:rPr>
                              <m:sty m:val="p"/>
                            </m:rPr>
                            <a:rPr lang="en-US" sz="14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v</m:t>
                          </m:r>
                          <m:r>
                            <a:rPr lang="en-US" sz="1400" spc="5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26670" indent="-26670" algn="l" defTabSz="0" rtl="0" eaLnBrk="0">
                  <a:lnSpc>
                    <a:spcPct val="143000"/>
                  </a:lnSpc>
                  <a:spcBef>
                    <a:spcPts val="940"/>
                  </a:spcBef>
                  <a:buNone/>
                </a:pPr>
                <a:r>
                  <a:rPr lang="en-US"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Review: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the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contraction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mapping</a:t>
                </a:r>
                <a:r>
                  <a:rPr sz="1400" spc="9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theorem </a:t>
                </a:r>
                <a:r>
                  <a:rPr lang="zh-CN"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宋体" panose="02010600030101010101" pitchFamily="2" charset="-122"/>
                    <a:cs typeface="Comic Sans MS" panose="030F0702030302020204" charset="0"/>
                    <a:sym typeface="+mn-ea"/>
                  </a:rPr>
                  <a:t>：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suggest</a:t>
                </a:r>
                <a:r>
                  <a:rPr lang="en-US"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ing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an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iterative</a:t>
                </a:r>
                <a:r>
                  <a:rPr sz="1400" spc="15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algorithm</a:t>
                </a:r>
                <a:r>
                  <a:rPr sz="1400" spc="13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:</a:t>
                </a: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114300" indent="0" algn="l" rtl="0" eaLnBrk="0">
                  <a:lnSpc>
                    <a:spcPct val="104000"/>
                  </a:lnSpc>
                  <a:buNone/>
                </a:pP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487045" indent="0" algn="l" rtl="0" eaLnBrk="0">
                  <a:lnSpc>
                    <a:spcPts val="1095"/>
                  </a:lnSpc>
                  <a:spcBef>
                    <a:spcPts val="28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4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aseline="-10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k</m:t>
                          </m:r>
                          <m:r>
                            <a:rPr lang="en-US" sz="1400" spc="50" baseline="-10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+</m:t>
                          </m:r>
                          <m:r>
                            <a:rPr lang="en-US" sz="1400" spc="50" baseline="-10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sub>
                      </m:sSub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  = </m:t>
                      </m:r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𝑓</m:t>
                      </m:r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en-US" sz="14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aseline="-10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k</m:t>
                          </m:r>
                        </m:sub>
                      </m:sSub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 </m:t>
                      </m:r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) = </m:t>
                      </m:r>
                      <m:func>
                        <m:funcPr>
                          <m:ctrlPr>
                            <a:rPr lang="en-US" sz="1400" i="1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400" i="1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r>
                            <a:rPr lang="en-US" sz="1400" spc="8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1400" spc="8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 +</m:t>
                          </m:r>
                          <m:r>
                            <m:rPr>
                              <m:sty m:val="p"/>
                            </m:rPr>
                            <a:rPr lang="en-US" sz="14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v</m:t>
                          </m:r>
                          <m:sSub>
                            <m:sSubPr>
                              <m:ctrlP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en-US" sz="1400" i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aseline="-100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sz="1400" spc="5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)</m:t>
                          </m:r>
                        </m:e>
                      </m:func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,    </m:t>
                      </m:r>
                      <m:r>
                        <m:rPr>
                          <m:sty m:val="p"/>
                        </m:rP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k</m:t>
                      </m:r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 = </m:t>
                      </m:r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1</m:t>
                      </m:r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, </m:t>
                      </m:r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2</m:t>
                      </m:r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, </m:t>
                      </m:r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3</m:t>
                      </m:r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 .</m:t>
                      </m:r>
                      <m:r>
                        <a:rPr lang="en-US" sz="14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 </m:t>
                      </m:r>
                      <m: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. .</m:t>
                      </m:r>
                    </m:oMath>
                  </m:oMathPara>
                </a14:m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0" indent="0" algn="l" rtl="0" eaLnBrk="0">
                  <a:lnSpc>
                    <a:spcPct val="96000"/>
                  </a:lnSpc>
                  <a:spcBef>
                    <a:spcPts val="1440"/>
                  </a:spcBef>
                  <a:buNone/>
                </a:pP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where</a:t>
                </a:r>
                <a:r>
                  <a:rPr sz="1400" spc="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v</a:t>
                </a:r>
                <a:r>
                  <a:rPr sz="1400" spc="70" baseline="-100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0</a:t>
                </a:r>
                <a:r>
                  <a:rPr sz="1400" spc="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can</a:t>
                </a:r>
                <a:r>
                  <a:rPr sz="1400" spc="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be</a:t>
                </a:r>
                <a:r>
                  <a:rPr sz="1400" spc="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arbitrary</a:t>
                </a:r>
                <a:r>
                  <a:rPr sz="1400" spc="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.</a:t>
                </a: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265430" indent="0" algn="l" rtl="0" eaLnBrk="0">
                  <a:lnSpc>
                    <a:spcPct val="143000"/>
                  </a:lnSpc>
                  <a:spcBef>
                    <a:spcPts val="20"/>
                  </a:spcBef>
                  <a:buBlip>
                    <a:blip r:embed="rId1"/>
                  </a:buBlip>
                </a:pP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This</a:t>
                </a:r>
                <a:r>
                  <a:rPr sz="14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algorithm</a:t>
                </a:r>
                <a:r>
                  <a:rPr sz="14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can</a:t>
                </a:r>
                <a:r>
                  <a:rPr sz="14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eventually</a:t>
                </a:r>
                <a:r>
                  <a:rPr sz="14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ﬁ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nd</a:t>
                </a:r>
                <a:r>
                  <a:rPr sz="14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the</a:t>
                </a:r>
                <a:r>
                  <a:rPr sz="14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optimal</a:t>
                </a:r>
                <a:r>
                  <a:rPr sz="1400" spc="14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state</a:t>
                </a:r>
                <a:r>
                  <a:rPr sz="1400" spc="14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value</a:t>
                </a:r>
                <a:r>
                  <a:rPr sz="14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and</a:t>
                </a:r>
                <a:r>
                  <a:rPr sz="1400" spc="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an  optimal</a:t>
                </a:r>
                <a:r>
                  <a:rPr sz="1400" spc="2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policy</a:t>
                </a:r>
                <a:endParaRPr sz="1400" dirty="0">
                  <a:solidFill>
                    <a:srgbClr val="FF0000">
                      <a:alpha val="100000"/>
                    </a:srgbClr>
                  </a:solidFill>
                  <a:latin typeface="Comic Sans MS" panose="030F0702030302020204" charset="0"/>
                  <a:ea typeface="Arial" panose="020B0604020202020204"/>
                  <a:cs typeface="Comic Sans MS" panose="030F0702030302020204" charset="0"/>
                  <a:sym typeface="+mn-ea"/>
                </a:endParaRPr>
              </a:p>
              <a:p>
                <a:pPr marL="265430" indent="0" algn="l" rtl="0" eaLnBrk="0">
                  <a:lnSpc>
                    <a:spcPct val="143000"/>
                  </a:lnSpc>
                  <a:spcBef>
                    <a:spcPts val="20"/>
                  </a:spcBef>
                  <a:buBlip>
                    <a:blip r:embed="rId1"/>
                  </a:buBlip>
                </a:pP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This algorithm is called</a:t>
                </a:r>
                <a:r>
                  <a:rPr sz="1085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value</a:t>
                </a:r>
                <a:r>
                  <a:rPr sz="1400" spc="15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iteration</a:t>
                </a:r>
                <a:r>
                  <a:rPr sz="1400" spc="9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!</a:t>
                </a:r>
                <a:endParaRPr sz="1400" spc="30" dirty="0">
                  <a:solidFill>
                    <a:srgbClr val="000000">
                      <a:alpha val="100000"/>
                    </a:srgbClr>
                  </a:solidFill>
                  <a:latin typeface="Comic Sans MS" panose="030F0702030302020204" charset="0"/>
                  <a:ea typeface="Arial" panose="020B0604020202020204"/>
                  <a:cs typeface="Comic Sans MS" panose="030F0702030302020204" charset="0"/>
                  <a:sym typeface="+mn-ea"/>
                </a:endParaRPr>
              </a:p>
            </p:txBody>
          </p:sp>
        </mc:Choice>
        <mc:Fallback>
          <p:sp>
            <p:nvSpPr>
              <p:cNvPr id="88" name="Google Shape;88;p15" descr="7b0a202020202262756c6c6574223a20227b5c2263617465676f727949645c223a31303030352c5c2274656d706c61746549645c223a32303233313537347d220a7d0a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7265" y="1103130"/>
                <a:ext cx="8520600" cy="3302700"/>
              </a:xfrm>
              <a:prstGeom prst="rect">
                <a:avLst/>
              </a:prstGeom>
              <a:blipFill rotWithShape="1">
                <a:blip r:embed="rId2"/>
                <a:stretch>
                  <a:fillRect l="-6" t="-4" r="1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Compare value iteration and policy iteration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0050" y="1222375"/>
            <a:ext cx="3728085" cy="33058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26560" y="1222375"/>
            <a:ext cx="4912995" cy="16230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Compare value iteration and policy iteration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76935" y="1111250"/>
            <a:ext cx="5599430" cy="38487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Compare value iteration and policy iteration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96415" y="1049655"/>
            <a:ext cx="5036820" cy="37490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21180" y="4486275"/>
            <a:ext cx="316230" cy="3124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Truncated policy iteration - Pseudocode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21180" y="4486275"/>
            <a:ext cx="316230" cy="312420"/>
          </a:xfrm>
          <a:prstGeom prst="rect">
            <a:avLst/>
          </a:prstGeom>
        </p:spPr>
      </p:pic>
      <p:pic>
        <p:nvPicPr>
          <p:cNvPr id="1" name="图片 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40155" y="1097280"/>
            <a:ext cx="5347970" cy="38709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Truncated policy iteration - Convergence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0910" y="1280795"/>
            <a:ext cx="5295900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Truncated policy iteration - Convergence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73250" y="1238885"/>
            <a:ext cx="5082540" cy="34785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Truncated policy iteration - </a:t>
            </a:r>
            <a:r>
              <a:rPr lang="en-US"/>
              <a:t>Example</a:t>
            </a:r>
            <a:endParaRPr lang="en-US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26515" y="1250950"/>
            <a:ext cx="5124450" cy="31013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Truncated policy iteration - </a:t>
            </a:r>
            <a:r>
              <a:rPr lang="en-US"/>
              <a:t>Example</a:t>
            </a:r>
            <a:endParaRPr lang="en-US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7215" y="1151890"/>
            <a:ext cx="4694555" cy="3533140"/>
          </a:xfrm>
          <a:prstGeom prst="rect">
            <a:avLst/>
          </a:prstGeom>
        </p:spPr>
      </p:pic>
      <p:sp>
        <p:nvSpPr>
          <p:cNvPr id="4" name="文本框 3" descr="7b0a202020202262756c6c6574223a20227b5c2263617465676f727949645c223a31303030352c5c2274656d706c61746549645c223a32303233313537357d220a7d0a"/>
          <p:cNvSpPr txBox="1"/>
          <p:nvPr/>
        </p:nvSpPr>
        <p:spPr>
          <a:xfrm>
            <a:off x="5488940" y="1749425"/>
            <a:ext cx="3451860" cy="1909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latin typeface="Comic Sans MS" panose="030F0702030302020204" charset="0"/>
                <a:cs typeface="Comic Sans MS" panose="030F0702030302020204" charset="0"/>
              </a:rPr>
              <a:t>.</a:t>
            </a:r>
            <a:endParaRPr lang="zh-CN" altLang="en-US">
              <a:latin typeface="Comic Sans MS" panose="030F0702030302020204" charset="0"/>
              <a:cs typeface="Comic Sans MS" panose="030F0702030302020204" charset="0"/>
            </a:endParaRPr>
          </a:p>
          <a:p>
            <a:pPr>
              <a:buBlip>
                <a:blip r:embed="rId3"/>
              </a:buBlip>
            </a:pPr>
            <a:r>
              <a:rPr lang="zh-CN" altLang="en-US">
                <a:latin typeface="Comic Sans MS" panose="030F0702030302020204" charset="0"/>
                <a:cs typeface="Comic Sans MS" panose="030F0702030302020204" charset="0"/>
              </a:rPr>
              <a:t>“Truncated policy iteration-x” where x = 1, 3, 6, 100 refers to a</a:t>
            </a:r>
            <a:r>
              <a:rPr lang="en-US" altLang="zh-CN"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zh-CN" altLang="en-US">
                <a:latin typeface="Comic Sans MS" panose="030F0702030302020204" charset="0"/>
                <a:cs typeface="Comic Sans MS" panose="030F0702030302020204" charset="0"/>
              </a:rPr>
              <a:t>truncated policy iteration algorithm where the policy evaluation step runs</a:t>
            </a:r>
            <a:r>
              <a:rPr lang="en-US" altLang="zh-CN"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zh-CN" altLang="en-US">
                <a:latin typeface="Comic Sans MS" panose="030F0702030302020204" charset="0"/>
                <a:cs typeface="Comic Sans MS" panose="030F0702030302020204" charset="0"/>
              </a:rPr>
              <a:t>x iterations.</a:t>
            </a:r>
            <a:endParaRPr lang="zh-CN" altLang="en-US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Truncated policy iteration - </a:t>
            </a:r>
            <a:r>
              <a:rPr lang="en-US"/>
              <a:t>Example</a:t>
            </a:r>
            <a:endParaRPr lang="en-US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7215" y="1151890"/>
            <a:ext cx="4694555" cy="3533140"/>
          </a:xfrm>
          <a:prstGeom prst="rect">
            <a:avLst/>
          </a:prstGeom>
        </p:spPr>
      </p:pic>
      <p:sp>
        <p:nvSpPr>
          <p:cNvPr id="4" name="文本框 3" descr="7b0a202020202262756c6c6574223a20227b5c2263617465676f727949645c223a31303030352c5c2274656d706c61746549645c223a32303233313537357d220a7d0a"/>
          <p:cNvSpPr txBox="1"/>
          <p:nvPr/>
        </p:nvSpPr>
        <p:spPr>
          <a:xfrm>
            <a:off x="5488940" y="1749425"/>
            <a:ext cx="3451860" cy="1909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latin typeface="Comic Sans MS" panose="030F0702030302020204" charset="0"/>
                <a:cs typeface="Comic Sans MS" panose="030F0702030302020204" charset="0"/>
              </a:rPr>
              <a:t>.</a:t>
            </a:r>
            <a:endParaRPr lang="zh-CN" altLang="en-US">
              <a:latin typeface="Comic Sans MS" panose="030F0702030302020204" charset="0"/>
              <a:cs typeface="Comic Sans MS" panose="030F0702030302020204" charset="0"/>
            </a:endParaRPr>
          </a:p>
          <a:p>
            <a:pPr>
              <a:buBlip>
                <a:blip r:embed="rId3"/>
              </a:buBlip>
            </a:pPr>
            <a:r>
              <a:rPr lang="zh-CN" altLang="en-US">
                <a:latin typeface="Comic Sans MS" panose="030F0702030302020204" charset="0"/>
                <a:cs typeface="Comic Sans MS" panose="030F0702030302020204" charset="0"/>
              </a:rPr>
              <a:t>The greater the value of x is, the faster the value estimate converges.</a:t>
            </a:r>
            <a:endParaRPr lang="zh-CN" altLang="en-US">
              <a:latin typeface="Comic Sans MS" panose="030F0702030302020204" charset="0"/>
              <a:cs typeface="Comic Sans MS" panose="030F0702030302020204" charset="0"/>
            </a:endParaRPr>
          </a:p>
          <a:p>
            <a:pPr indent="0">
              <a:buNone/>
            </a:pPr>
            <a:endParaRPr lang="zh-CN" altLang="en-US">
              <a:latin typeface="Comic Sans MS" panose="030F0702030302020204" charset="0"/>
              <a:cs typeface="Comic Sans MS" panose="030F0702030302020204" charset="0"/>
            </a:endParaRPr>
          </a:p>
          <a:p>
            <a:pPr>
              <a:buBlip>
                <a:blip r:embed="rId3"/>
              </a:buBlip>
            </a:pPr>
            <a:r>
              <a:rPr lang="zh-CN" altLang="en-US">
                <a:latin typeface="Comic Sans MS" panose="030F0702030302020204" charset="0"/>
                <a:cs typeface="Comic Sans MS" panose="030F0702030302020204" charset="0"/>
              </a:rPr>
              <a:t>However, the benefit of increasing x drops quickly when x is large.</a:t>
            </a:r>
            <a:endParaRPr lang="zh-CN" altLang="en-US">
              <a:latin typeface="Comic Sans MS" panose="030F0702030302020204" charset="0"/>
              <a:cs typeface="Comic Sans MS" panose="030F0702030302020204" charset="0"/>
            </a:endParaRPr>
          </a:p>
          <a:p>
            <a:pPr indent="0">
              <a:buNone/>
            </a:pPr>
            <a:endParaRPr lang="zh-CN" altLang="en-US">
              <a:latin typeface="Comic Sans MS" panose="030F0702030302020204" charset="0"/>
              <a:cs typeface="Comic Sans MS" panose="030F0702030302020204" charset="0"/>
            </a:endParaRPr>
          </a:p>
          <a:p>
            <a:pPr>
              <a:buBlip>
                <a:blip r:embed="rId3"/>
              </a:buBlip>
            </a:pPr>
            <a:r>
              <a:rPr lang="zh-CN" altLang="en-US">
                <a:latin typeface="Comic Sans MS" panose="030F0702030302020204" charset="0"/>
                <a:cs typeface="Comic Sans MS" panose="030F0702030302020204" charset="0"/>
              </a:rPr>
              <a:t>In practice, run a few number of iterations in the policy evaluation step.</a:t>
            </a:r>
            <a:endParaRPr lang="zh-CN" altLang="en-US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 lang="en-US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4205" y="1237615"/>
            <a:ext cx="5770880" cy="36391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  <a:endParaRPr 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Google Shape;88;p15" descr="7b0a202020202262756c6c6574223a20227b5c2263617465676f727949645c223a31303030352c5c2274656d706c61746549645c223a32303233313537347d220a7d0a"/>
              <p:cNvSpPr txBox="1"/>
              <p:nvPr>
                <p:ph type="body" idx="1"/>
              </p:nvPr>
            </p:nvSpPr>
            <p:spPr>
              <a:xfrm>
                <a:off x="387265" y="1103130"/>
                <a:ext cx="8520600" cy="330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indent="0" algn="l" rtl="0" eaLnBrk="0">
                  <a:lnSpc>
                    <a:spcPct val="104000"/>
                  </a:lnSpc>
                  <a:buNone/>
                </a:pPr>
                <a:r>
                  <a:rPr lang="en-US"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The alogorithm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aseline="-1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k</m:t>
                        </m:r>
                        <m:r>
                          <a:rPr lang="en-US" sz="1600" spc="50" baseline="-1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  <a:sym typeface="+mn-ea"/>
                          </a:rPr>
                          <m:t>+</m:t>
                        </m:r>
                        <m:r>
                          <a:rPr lang="en-US" sz="1600" spc="50" baseline="-1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  = </m:t>
                    </m:r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Arial" panose="020B0604020202020204"/>
                        <a:cs typeface="Cambria Math" panose="02040503050406030204" charset="0"/>
                        <a:sym typeface="+mn-ea"/>
                      </a:rPr>
                      <m:t>𝑓</m:t>
                    </m:r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en-US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aseline="-1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k</m:t>
                        </m:r>
                      </m:sub>
                    </m:sSub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 ) = </m:t>
                    </m:r>
                    <m:func>
                      <m:funcPr>
                        <m:ctrlPr>
                          <a:rPr lang="en-US" sz="1600" i="1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i="1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MS Mincho" panose="02020609040205080304" charset="-128"/>
                                <a:cs typeface="Cambria Math" panose="02040503050406030204" charset="0"/>
                                <a:sym typeface="+mn-ea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r>
                          <a:rPr lang="en-US" sz="1600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 spc="8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sz="1600" i="1" spc="8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MS Mincho" panose="02020609040205080304" charset="-128"/>
                                <a:cs typeface="Cambria Math" panose="02040503050406030204" charset="0"/>
                                <a:sym typeface="+mn-ea"/>
                              </a:rPr>
                              <m:t>𝜋</m:t>
                            </m:r>
                          </m:sub>
                        </m:sSub>
                        <m:r>
                          <a:rPr lang="en-US" sz="1600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  <a:sym typeface="+mn-ea"/>
                          </a:rPr>
                          <m:t> +</m:t>
                        </m:r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v</m:t>
                        </m:r>
                        <m:sSub>
                          <m:sSubPr>
                            <m:ctrlPr>
                              <a:rPr lang="en-US" sz="1600" i="1" spc="8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sz="1600" i="1" spc="8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MS Mincho" panose="02020609040205080304" charset="-128"/>
                                <a:cs typeface="Cambria Math" panose="02040503050406030204" charset="0"/>
                                <a:sym typeface="+mn-ea"/>
                              </a:rPr>
                              <m:t>𝜋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aseline="-100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  <m:t>k</m:t>
                            </m:r>
                          </m:sub>
                        </m:sSub>
                        <m:r>
                          <a:rPr lang="en-US" sz="1600" spc="5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</m:e>
                    </m:func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,    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Arial" panose="020B0604020202020204"/>
                        <a:cs typeface="Cambria Math" panose="02040503050406030204" charset="0"/>
                        <a:sym typeface="+mn-ea"/>
                      </a:rPr>
                      <m:t>k</m:t>
                    </m:r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 = </m:t>
                    </m:r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1</m:t>
                    </m:r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, </m:t>
                    </m:r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2</m:t>
                    </m:r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, </m:t>
                    </m:r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3</m:t>
                    </m:r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 .</m:t>
                    </m:r>
                    <m:r>
                      <a:rPr lang="en-US" sz="1600" spc="1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 </m:t>
                    </m:r>
                    <m:r>
                      <a:rPr lang="en-US" sz="160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. .</m:t>
                    </m:r>
                  </m:oMath>
                </a14:m>
                <a:endParaRPr lang="en-US" altLang="en-US" sz="16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0" indent="0" algn="l" rtl="0" eaLnBrk="0">
                  <a:lnSpc>
                    <a:spcPct val="96000"/>
                  </a:lnSpc>
                  <a:spcBef>
                    <a:spcPts val="270"/>
                  </a:spcBef>
                  <a:buNone/>
                </a:pPr>
                <a:endParaRPr lang="en-US" sz="1400" spc="100" dirty="0">
                  <a:solidFill>
                    <a:srgbClr val="000000">
                      <a:alpha val="100000"/>
                    </a:srgbClr>
                  </a:solidFill>
                  <a:latin typeface="Comic Sans MS" panose="030F0702030302020204" charset="0"/>
                  <a:ea typeface="Arial" panose="020B0604020202020204"/>
                  <a:cs typeface="Comic Sans MS" panose="030F0702030302020204" charset="0"/>
                  <a:sym typeface="+mn-ea"/>
                </a:endParaRPr>
              </a:p>
              <a:p>
                <a:pPr marL="0" indent="0" algn="l" rtl="0" eaLnBrk="0">
                  <a:lnSpc>
                    <a:spcPct val="97000"/>
                  </a:lnSpc>
                  <a:spcBef>
                    <a:spcPts val="1440"/>
                  </a:spcBef>
                  <a:buNone/>
                </a:pP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can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be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decomposed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to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two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steps</a:t>
                </a:r>
                <a:r>
                  <a:rPr sz="14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.</a:t>
                </a: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0" indent="0" algn="l" rtl="0" eaLnBrk="0">
                  <a:lnSpc>
                    <a:spcPct val="99000"/>
                  </a:lnSpc>
                  <a:spcBef>
                    <a:spcPts val="795"/>
                  </a:spcBef>
                  <a:buNone/>
                </a:pPr>
                <a:r>
                  <a:rPr sz="14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微软雅黑" panose="020B0503020204020204" charset="-122"/>
                    <a:cs typeface="Comic Sans MS" panose="030F0702030302020204" charset="0"/>
                    <a:sym typeface="+mn-ea"/>
                  </a:rPr>
                  <a:t>● 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Step</a:t>
                </a:r>
                <a:r>
                  <a:rPr sz="1400" spc="6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1: 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policy</a:t>
                </a:r>
                <a:r>
                  <a:rPr sz="1400" spc="6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update</a:t>
                </a:r>
                <a:r>
                  <a:rPr sz="1400" spc="6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.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This</a:t>
                </a:r>
                <a:r>
                  <a:rPr sz="14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step</a:t>
                </a:r>
                <a:r>
                  <a:rPr sz="14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is</a:t>
                </a:r>
                <a:r>
                  <a:rPr sz="14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to</a:t>
                </a:r>
                <a:r>
                  <a:rPr sz="1400" spc="1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solve</a:t>
                </a: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114300" indent="0" algn="l" rtl="0" eaLnBrk="0">
                  <a:lnSpc>
                    <a:spcPct val="103000"/>
                  </a:lnSpc>
                  <a:buNone/>
                </a:pP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47625" indent="0" algn="l" rtl="0" eaLnBrk="0">
                  <a:lnSpc>
                    <a:spcPts val="1105"/>
                  </a:lnSpc>
                  <a:spcBef>
                    <a:spcPts val="1445"/>
                  </a:spcBef>
                  <a:buNone/>
                </a:pPr>
                <a:r>
                  <a:rPr lang="en-US"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   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where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  <m:sub>
                        <m: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sub>
                    </m:sSub>
                  </m:oMath>
                </a14:m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is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given</a:t>
                </a:r>
                <a:r>
                  <a:rPr sz="14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.</a:t>
                </a: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0" indent="0" algn="l" rtl="0" eaLnBrk="0">
                  <a:lnSpc>
                    <a:spcPct val="100000"/>
                  </a:lnSpc>
                  <a:spcBef>
                    <a:spcPts val="730"/>
                  </a:spcBef>
                  <a:buNone/>
                </a:pPr>
                <a:r>
                  <a:rPr sz="1400" spc="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微软雅黑" panose="020B0503020204020204" charset="-122"/>
                    <a:cs typeface="Comic Sans MS" panose="030F0702030302020204" charset="0"/>
                    <a:sym typeface="+mn-ea"/>
                  </a:rPr>
                  <a:t>● 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Step</a:t>
                </a:r>
                <a:r>
                  <a:rPr sz="1400" spc="5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2: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value</a:t>
                </a:r>
                <a:r>
                  <a:rPr sz="1400" spc="4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update.</a:t>
                </a: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114300" indent="0" algn="l" rtl="0" eaLnBrk="0">
                  <a:lnSpc>
                    <a:spcPct val="100000"/>
                  </a:lnSpc>
                  <a:buNone/>
                </a:pP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114300" indent="0" algn="l" rtl="0" eaLnBrk="0">
                  <a:lnSpc>
                    <a:spcPct val="109000"/>
                  </a:lnSpc>
                  <a:buNone/>
                </a:pP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0" indent="0" algn="l" rtl="0" eaLnBrk="0">
                  <a:lnSpc>
                    <a:spcPts val="1170"/>
                  </a:lnSpc>
                  <a:spcBef>
                    <a:spcPts val="5"/>
                  </a:spcBef>
                  <a:buNone/>
                </a:pP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Question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: 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is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  <m:sub>
                        <m: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sub>
                    </m:sSub>
                  </m:oMath>
                </a14:m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state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value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?  </a:t>
                </a:r>
                <a:endParaRPr sz="1400" spc="80" dirty="0">
                  <a:solidFill>
                    <a:srgbClr val="000000">
                      <a:alpha val="100000"/>
                    </a:srgbClr>
                  </a:solidFill>
                  <a:latin typeface="Comic Sans MS" panose="030F0702030302020204" charset="0"/>
                  <a:ea typeface="Arial" panose="020B0604020202020204"/>
                  <a:cs typeface="Comic Sans MS" panose="030F0702030302020204" charset="0"/>
                  <a:sym typeface="+mn-ea"/>
                </a:endParaRPr>
              </a:p>
              <a:p>
                <a:pPr marL="0" indent="0" algn="l" rtl="0" eaLnBrk="0">
                  <a:lnSpc>
                    <a:spcPts val="1170"/>
                  </a:lnSpc>
                  <a:spcBef>
                    <a:spcPts val="5"/>
                  </a:spcBef>
                  <a:buNone/>
                </a:pPr>
                <a:endParaRPr sz="1400" spc="80" dirty="0">
                  <a:solidFill>
                    <a:srgbClr val="000000">
                      <a:alpha val="100000"/>
                    </a:srgbClr>
                  </a:solidFill>
                  <a:latin typeface="Comic Sans MS" panose="030F0702030302020204" charset="0"/>
                  <a:ea typeface="Arial" panose="020B0604020202020204"/>
                  <a:cs typeface="Comic Sans MS" panose="030F0702030302020204" charset="0"/>
                  <a:sym typeface="+mn-ea"/>
                </a:endParaRPr>
              </a:p>
              <a:p>
                <a:pPr marL="0" indent="0" algn="l" rtl="0" eaLnBrk="0">
                  <a:lnSpc>
                    <a:spcPts val="1170"/>
                  </a:lnSpc>
                  <a:spcBef>
                    <a:spcPts val="5"/>
                  </a:spcBef>
                  <a:buNone/>
                </a:pPr>
                <a:endParaRPr sz="1400" spc="80" dirty="0">
                  <a:solidFill>
                    <a:srgbClr val="000000">
                      <a:alpha val="100000"/>
                    </a:srgbClr>
                  </a:solidFill>
                  <a:latin typeface="Comic Sans MS" panose="030F0702030302020204" charset="0"/>
                  <a:ea typeface="Arial" panose="020B0604020202020204"/>
                  <a:cs typeface="Comic Sans MS" panose="030F0702030302020204" charset="0"/>
                  <a:sym typeface="+mn-ea"/>
                </a:endParaRPr>
              </a:p>
              <a:p>
                <a:pPr marL="0" indent="0" algn="l" rtl="0" eaLnBrk="0">
                  <a:lnSpc>
                    <a:spcPts val="1170"/>
                  </a:lnSpc>
                  <a:spcBef>
                    <a:spcPts val="5"/>
                  </a:spcBef>
                  <a:buNone/>
                </a:pPr>
                <a:r>
                  <a:rPr lang="en-US"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No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,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because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it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is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not</a:t>
                </a:r>
                <a:r>
                  <a:rPr sz="1400" spc="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ensured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  <m:sub>
                        <m: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baseline="-10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lang="en-US" sz="1400" baseline="-10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satis</a:t>
                </a:r>
                <a:r>
                  <a:rPr sz="1400" spc="1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ﬁ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es</a:t>
                </a:r>
                <a:r>
                  <a:rPr sz="1400" spc="1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</a:t>
                </a:r>
                <a:r>
                  <a:rPr sz="1400" spc="1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Bellman</a:t>
                </a:r>
                <a:r>
                  <a:rPr sz="1400" spc="1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equation</a:t>
                </a:r>
                <a:endParaRPr sz="1400" spc="30" dirty="0">
                  <a:solidFill>
                    <a:srgbClr val="000000">
                      <a:alpha val="100000"/>
                    </a:srgbClr>
                  </a:solidFill>
                  <a:latin typeface="Comic Sans MS" panose="030F0702030302020204" charset="0"/>
                  <a:ea typeface="Arial" panose="020B0604020202020204"/>
                  <a:cs typeface="Comic Sans MS" panose="030F0702030302020204" charset="0"/>
                  <a:sym typeface="+mn-ea"/>
                </a:endParaRPr>
              </a:p>
            </p:txBody>
          </p:sp>
        </mc:Choice>
        <mc:Fallback>
          <p:sp>
            <p:nvSpPr>
              <p:cNvPr id="88" name="Google Shape;88;p15" descr="7b0a202020202262756c6c6574223a20227b5c2263617465676f727949645c223a31303030352c5c2274656d706c61746549645c223a32303233313537347d220a7d0a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7265" y="1103130"/>
                <a:ext cx="8520600" cy="3302700"/>
              </a:xfrm>
              <a:prstGeom prst="rect">
                <a:avLst/>
              </a:prstGeom>
              <a:blipFill rotWithShape="1">
                <a:blip r:embed="rId1"/>
                <a:stretch>
                  <a:fillRect l="-6" t="-4" r="1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" name="图片 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32735" y="2531110"/>
            <a:ext cx="2430780" cy="3105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05430" y="3343275"/>
            <a:ext cx="2438400" cy="303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32325" y="223520"/>
            <a:ext cx="4902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Matrix-vector form</a:t>
            </a:r>
            <a:endParaRPr lang="zh-CN" altLang="en-US" sz="18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61890" y="567690"/>
            <a:ext cx="3995420" cy="267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l">
              <a:buSzTx/>
            </a:pPr>
            <a:r>
              <a:rPr lang="zh-CN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 useful for </a:t>
            </a:r>
            <a:r>
              <a:rPr lang="zh-CN" sz="1800" b="1" u="sng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theoretical analysis</a:t>
            </a:r>
            <a:r>
              <a:rPr lang="zh-CN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.</a:t>
            </a:r>
            <a:endParaRPr lang="zh-CN" sz="18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  <a:endParaRPr lang="zh-CN"/>
          </a:p>
        </p:txBody>
      </p:sp>
      <p:sp>
        <p:nvSpPr>
          <p:cNvPr id="88" name="Google Shape;88;p15" descr="7b0a202020202262756c6c6574223a20227b5c2263617465676f727949645c223a31303030352c5c2274656d706c61746549645c223a32303233313537347d220a7d0a"/>
          <p:cNvSpPr txBox="1"/>
          <p:nvPr>
            <p:ph type="body" idx="1"/>
          </p:nvPr>
        </p:nvSpPr>
        <p:spPr>
          <a:xfrm>
            <a:off x="387265" y="110313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 rtl="0" eaLnBrk="0">
              <a:lnSpc>
                <a:spcPct val="99000"/>
              </a:lnSpc>
              <a:spcBef>
                <a:spcPts val="795"/>
              </a:spcBef>
              <a:buNone/>
            </a:pPr>
            <a:r>
              <a:rPr sz="1400" spc="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+mn-ea"/>
              </a:rPr>
              <a:t>●  </a:t>
            </a:r>
            <a:r>
              <a:rPr sz="140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Step</a:t>
            </a:r>
            <a:r>
              <a:rPr sz="1400" spc="6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1:  </a:t>
            </a:r>
            <a:r>
              <a:rPr sz="140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policy</a:t>
            </a:r>
            <a:r>
              <a:rPr sz="1400" spc="6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140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update</a:t>
            </a:r>
            <a:r>
              <a:rPr sz="1400" spc="6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. </a:t>
            </a:r>
            <a:r>
              <a:rPr sz="1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Th</a:t>
            </a:r>
            <a:r>
              <a:rPr lang="en-US" sz="1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e elementwise form of</a:t>
            </a:r>
            <a:endParaRPr lang="en-US" altLang="en-US" sz="1400" dirty="0">
              <a:latin typeface="Comic Sans MS" panose="030F0702030302020204" charset="0"/>
              <a:cs typeface="Comic Sans MS" panose="030F0702030302020204" charset="0"/>
            </a:endParaRPr>
          </a:p>
          <a:p>
            <a:pPr marL="47625" indent="0" algn="l" rtl="0" eaLnBrk="0">
              <a:lnSpc>
                <a:spcPts val="1105"/>
              </a:lnSpc>
              <a:spcBef>
                <a:spcPts val="1445"/>
              </a:spcBef>
              <a:buNone/>
            </a:pPr>
            <a:r>
              <a:rPr lang="en-US" sz="1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    </a:t>
            </a:r>
            <a:endParaRPr lang="en-US" sz="1400" dirty="0">
              <a:solidFill>
                <a:srgbClr val="000000">
                  <a:alpha val="100000"/>
                </a:srgbClr>
              </a:solidFill>
              <a:latin typeface="Comic Sans MS" panose="030F0702030302020204" charset="0"/>
              <a:ea typeface="Arial" panose="020B0604020202020204"/>
              <a:cs typeface="Comic Sans MS" panose="030F0702030302020204" charset="0"/>
              <a:sym typeface="+mn-ea"/>
            </a:endParaRPr>
          </a:p>
          <a:p>
            <a:pPr marL="47625" indent="0" algn="l" rtl="0" eaLnBrk="0">
              <a:lnSpc>
                <a:spcPts val="1105"/>
              </a:lnSpc>
              <a:spcBef>
                <a:spcPts val="1445"/>
              </a:spcBef>
              <a:buNone/>
            </a:pPr>
            <a:endParaRPr lang="en-US" sz="1400" spc="50" dirty="0">
              <a:solidFill>
                <a:srgbClr val="000000">
                  <a:alpha val="100000"/>
                </a:srgbClr>
              </a:solidFill>
              <a:latin typeface="Comic Sans MS" panose="030F0702030302020204" charset="0"/>
              <a:ea typeface="Arial" panose="020B0604020202020204"/>
              <a:cs typeface="Comic Sans MS" panose="030F0702030302020204" charset="0"/>
              <a:sym typeface="+mn-ea"/>
            </a:endParaRPr>
          </a:p>
          <a:p>
            <a:pPr marL="47625" indent="0" algn="l" rtl="0" eaLnBrk="0">
              <a:lnSpc>
                <a:spcPts val="1105"/>
              </a:lnSpc>
              <a:spcBef>
                <a:spcPts val="1445"/>
              </a:spcBef>
              <a:buNone/>
            </a:pPr>
            <a:r>
              <a:rPr lang="en-US" altLang="zh-CN" sz="1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+mn-ea"/>
              </a:rPr>
              <a:t>=&gt;</a:t>
            </a:r>
            <a:endParaRPr lang="en-US" altLang="zh-CN" sz="1400" spc="50" dirty="0">
              <a:solidFill>
                <a:srgbClr val="000000">
                  <a:alpha val="100000"/>
                </a:srgbClr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32325" y="223520"/>
            <a:ext cx="4902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Elementwise form</a:t>
            </a:r>
            <a:endParaRPr lang="zh-CN" altLang="en-US" sz="18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61890" y="567690"/>
            <a:ext cx="3995420" cy="267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l">
              <a:buSzTx/>
            </a:pPr>
            <a:r>
              <a:rPr lang="zh-CN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 useful for </a:t>
            </a:r>
            <a:r>
              <a:rPr lang="en-US" altLang="zh-CN" sz="1800" b="1" u="sng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implementation</a:t>
            </a:r>
            <a:endParaRPr lang="en-US" altLang="zh-CN" sz="1800" b="1" u="sng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22550" y="1495425"/>
            <a:ext cx="3153410" cy="4102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3712" b="16505"/>
          <a:stretch>
            <a:fillRect/>
          </a:stretch>
        </p:blipFill>
        <p:spPr>
          <a:xfrm>
            <a:off x="1416050" y="2118360"/>
            <a:ext cx="6077585" cy="8769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16050" y="3041015"/>
            <a:ext cx="6127115" cy="18154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  <a:endParaRPr lang="zh-CN"/>
          </a:p>
        </p:txBody>
      </p:sp>
      <p:sp>
        <p:nvSpPr>
          <p:cNvPr id="88" name="Google Shape;88;p15" descr="7b0a202020202262756c6c6574223a20227b5c2263617465676f727949645c223a31303030352c5c2274656d706c61746549645c223a32303233313537347d220a7d0a"/>
          <p:cNvSpPr txBox="1"/>
          <p:nvPr>
            <p:ph type="body" idx="1"/>
          </p:nvPr>
        </p:nvSpPr>
        <p:spPr>
          <a:xfrm>
            <a:off x="387265" y="110313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7625" indent="0" algn="l" rtl="0" eaLnBrk="0">
              <a:lnSpc>
                <a:spcPts val="1105"/>
              </a:lnSpc>
              <a:spcBef>
                <a:spcPts val="1445"/>
              </a:spcBef>
              <a:buNone/>
            </a:pPr>
            <a:r>
              <a:rPr sz="1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+mn-ea"/>
              </a:rPr>
              <a:t>●  </a:t>
            </a:r>
            <a:r>
              <a:rPr sz="140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Step</a:t>
            </a:r>
            <a:r>
              <a:rPr sz="1400" spc="5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2: </a:t>
            </a:r>
            <a:r>
              <a:rPr sz="140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value</a:t>
            </a:r>
            <a:r>
              <a:rPr sz="1400" spc="4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140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update.</a:t>
            </a:r>
            <a:endParaRPr sz="1400" dirty="0">
              <a:solidFill>
                <a:srgbClr val="0000FF">
                  <a:alpha val="100000"/>
                </a:srgbClr>
              </a:solidFill>
              <a:latin typeface="Comic Sans MS" panose="030F0702030302020204" charset="0"/>
              <a:ea typeface="Arial" panose="020B0604020202020204"/>
              <a:cs typeface="Comic Sans MS" panose="030F0702030302020204" charset="0"/>
              <a:sym typeface="+mn-ea"/>
            </a:endParaRPr>
          </a:p>
          <a:p>
            <a:pPr marL="47625" indent="0" algn="l" rtl="0" eaLnBrk="0">
              <a:lnSpc>
                <a:spcPts val="1105"/>
              </a:lnSpc>
              <a:spcBef>
                <a:spcPts val="1445"/>
              </a:spcBef>
              <a:buNone/>
            </a:pPr>
            <a:endParaRPr lang="en-US" altLang="en-US" sz="1400" dirty="0">
              <a:solidFill>
                <a:srgbClr val="0000FF">
                  <a:alpha val="100000"/>
                </a:srgbClr>
              </a:solidFill>
              <a:latin typeface="Comic Sans MS" panose="030F0702030302020204" charset="0"/>
              <a:ea typeface="Arial" panose="020B0604020202020204"/>
              <a:cs typeface="Comic Sans MS" panose="030F0702030302020204" charset="0"/>
              <a:sym typeface="+mn-ea"/>
            </a:endParaRPr>
          </a:p>
          <a:p>
            <a:pPr marL="47625" indent="0" algn="l" rtl="0" eaLnBrk="0">
              <a:lnSpc>
                <a:spcPts val="1105"/>
              </a:lnSpc>
              <a:spcBef>
                <a:spcPts val="1445"/>
              </a:spcBef>
              <a:buNone/>
            </a:pPr>
            <a:endParaRPr lang="en-US" altLang="en-US" sz="1400" dirty="0">
              <a:solidFill>
                <a:srgbClr val="0000FF">
                  <a:alpha val="100000"/>
                </a:srgbClr>
              </a:solidFill>
              <a:latin typeface="Comic Sans MS" panose="030F0702030302020204" charset="0"/>
              <a:ea typeface="Arial" panose="020B0604020202020204"/>
              <a:cs typeface="Comic Sans MS" panose="030F0702030302020204" charset="0"/>
              <a:sym typeface="+mn-ea"/>
            </a:endParaRPr>
          </a:p>
          <a:p>
            <a:pPr marL="47625" indent="0" algn="l" rtl="0" eaLnBrk="0">
              <a:lnSpc>
                <a:spcPts val="1105"/>
              </a:lnSpc>
              <a:spcBef>
                <a:spcPts val="1445"/>
              </a:spcBef>
              <a:buNone/>
            </a:pPr>
            <a:r>
              <a:rPr lang="en-US" altLang="en-US" sz="1400" dirty="0">
                <a:latin typeface="Comic Sans MS" panose="030F0702030302020204" charset="0"/>
                <a:cs typeface="Comic Sans MS" panose="030F0702030302020204" charset="0"/>
              </a:rPr>
              <a:t>=&gt;</a:t>
            </a:r>
            <a:endParaRPr lang="en-US" altLang="en-US" sz="1400" dirty="0">
              <a:latin typeface="Comic Sans MS" panose="030F0702030302020204" charset="0"/>
              <a:cs typeface="Comic Sans MS" panose="030F0702030302020204" charset="0"/>
            </a:endParaRPr>
          </a:p>
          <a:p>
            <a:pPr marL="114300" indent="0" algn="l" rtl="0" eaLnBrk="0">
              <a:lnSpc>
                <a:spcPct val="100000"/>
              </a:lnSpc>
              <a:buNone/>
            </a:pPr>
            <a:endParaRPr lang="en-US" altLang="en-US" sz="1400" dirty="0">
              <a:latin typeface="Comic Sans MS" panose="030F0702030302020204" charset="0"/>
              <a:cs typeface="Comic Sans MS" panose="030F0702030302020204" charset="0"/>
            </a:endParaRPr>
          </a:p>
          <a:p>
            <a:pPr marL="114300" indent="0" algn="l" rtl="0" eaLnBrk="0">
              <a:lnSpc>
                <a:spcPct val="109000"/>
              </a:lnSpc>
              <a:buNone/>
            </a:pPr>
            <a:endParaRPr lang="en-US" altLang="en-US" sz="1400" dirty="0">
              <a:latin typeface="Comic Sans MS" panose="030F0702030302020204" charset="0"/>
              <a:cs typeface="Comic Sans MS" panose="030F0702030302020204" charset="0"/>
            </a:endParaRPr>
          </a:p>
          <a:p>
            <a:pPr marL="0" indent="0" algn="l" rtl="0" eaLnBrk="0">
              <a:lnSpc>
                <a:spcPts val="1170"/>
              </a:lnSpc>
              <a:spcBef>
                <a:spcPts val="5"/>
              </a:spcBef>
              <a:buNone/>
            </a:pPr>
            <a:endParaRPr sz="1400" spc="30" dirty="0">
              <a:solidFill>
                <a:srgbClr val="000000">
                  <a:alpha val="100000"/>
                </a:srgbClr>
              </a:solidFill>
              <a:latin typeface="Comic Sans MS" panose="030F0702030302020204" charset="0"/>
              <a:ea typeface="Arial" panose="020B0604020202020204"/>
              <a:cs typeface="Comic Sans MS" panose="030F0702030302020204" charset="0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09850" y="1504315"/>
            <a:ext cx="2438400" cy="303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32325" y="223520"/>
            <a:ext cx="4902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Elementwise form</a:t>
            </a:r>
            <a:endParaRPr lang="zh-CN" altLang="en-US" sz="18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61890" y="567690"/>
            <a:ext cx="3995420" cy="267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l">
              <a:buSzTx/>
            </a:pPr>
            <a:r>
              <a:rPr lang="zh-CN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 useful for </a:t>
            </a:r>
            <a:r>
              <a:rPr lang="en-US" altLang="zh-CN" sz="1800" b="1" u="sng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implementation</a:t>
            </a:r>
            <a:endParaRPr lang="en-US" altLang="zh-CN" sz="1800" b="1" u="sng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57805" y="1102995"/>
            <a:ext cx="4572000" cy="304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 rtl="0" eaLnBrk="0">
              <a:lnSpc>
                <a:spcPct val="99000"/>
              </a:lnSpc>
              <a:spcBef>
                <a:spcPts val="795"/>
              </a:spcBef>
              <a:buNone/>
            </a:pPr>
            <a:r>
              <a:rPr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Th</a:t>
            </a:r>
            <a:r>
              <a:rPr lang="en-US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e elementwise form of</a:t>
            </a:r>
            <a:endParaRPr lang="en-US" altLang="en-US" dirty="0">
              <a:solidFill>
                <a:srgbClr val="000000">
                  <a:alpha val="100000"/>
                </a:srgbClr>
              </a:solidFill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28370" y="1905000"/>
            <a:ext cx="6184265" cy="10217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73505" y="3094355"/>
            <a:ext cx="5063490" cy="10115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  <a:r>
              <a:rPr lang="en-US" altLang="zh-CN"/>
              <a:t> - Pseudocode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5490" y="1102995"/>
            <a:ext cx="6341745" cy="678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97660" y="1832610"/>
            <a:ext cx="5116195" cy="3134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  <a:r>
              <a:rPr lang="en-US" altLang="zh-CN"/>
              <a:t> - Example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4040" y="1036955"/>
            <a:ext cx="5779770" cy="49466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93060" y="1594485"/>
            <a:ext cx="5194935" cy="183324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24965" y="3490595"/>
            <a:ext cx="6553200" cy="14655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r="5335" b="38258"/>
          <a:stretch>
            <a:fillRect/>
          </a:stretch>
        </p:blipFill>
        <p:spPr>
          <a:xfrm>
            <a:off x="673100" y="3203575"/>
            <a:ext cx="2900680" cy="2482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  <a:r>
              <a:rPr lang="en-US" altLang="zh-CN"/>
              <a:t> - Example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85010" y="1075055"/>
            <a:ext cx="5195570" cy="3911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2*i*1"/>
  <p:tag name="KSO_WM_BEAUTIFY_FLAG" val="#wm#"/>
  <p:tag name="KSO_WM_TAG_VERSION" val="1.0"/>
  <p:tag name="KSO_WM_CHIP_GROUPID" val="62f0aa91295c1bf6da6dbae3"/>
  <p:tag name="KSO_WM_CHIP_XID" val="62f0ab54295c1bf6da6dbc36"/>
  <p:tag name="KSO_WM_UNIT_DEC_AREA_ID" val="225e82d2d96b471282a404bbe188c79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f8ce2493b99450388715429fdba1ae1"/>
</p:tagLst>
</file>

<file path=ppt/tags/tag10.xml><?xml version="1.0" encoding="utf-8"?>
<p:tagLst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5d6023a293f7429ba6682b9eff4212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adb42395efe4960a7bd4c423f99706b"/>
</p:tagLst>
</file>

<file path=ppt/tags/tag100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9ae0b329890f4c7fbb785ea16dfd73a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312d31704dd41508c232259eca19b40"/>
  <p:tag name="KSO_WM_SLIDE_BACKGROUND_TYPE" val="leftRight"/>
</p:tagLst>
</file>

<file path=ppt/tags/tag10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c"/>
</p:tagLst>
</file>

<file path=ppt/tags/tag107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f7c034d237854985b911f11cd260e586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7f1a64bc586406999f0c9a23a9ec547"/>
  <p:tag name="KSO_WM_SLIDE_BACKGROUND_TYPE" val="leftRight"/>
</p:tagLst>
</file>

<file path=ppt/tags/tag108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f01a1d2a3add431b85651dc615f6fa9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7cfcd3bb9d64f50b034f556d6ac9ad8"/>
</p:tagLst>
</file>

<file path=ppt/tags/tag11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0b481e8125f24254be92d49d7a680af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5f8ee19fad648b8ade6a5cbce5b8004"/>
  <p:tag name="KSO_WM_SLIDE_BACKGROUND_TYPE" val="topBottom"/>
</p:tagLst>
</file>

<file path=ppt/tags/tag1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d"/>
</p:tagLst>
</file>

<file path=ppt/tags/tag116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da4c5f7cce01466f83b5104d8497987f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6503977710945c69834fa8cf4988509"/>
  <p:tag name="KSO_WM_SLIDE_BACKGROUND_TYPE" val="topBottom"/>
</p:tagLst>
</file>

<file path=ppt/tags/tag117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9ab0060e772b4074b5c84c4c34cb82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13b63954b23436d8b9b3b52bf6f1606"/>
</p:tagLst>
</file>

<file path=ppt/tags/tag12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9bbf93af1f284e7ab92f0c0c95b712d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f4b997675a44a06a9cc8485818543b3"/>
  <p:tag name="KSO_WM_SLIDE_BACKGROUND_TYPE" val="bottomTop"/>
</p:tagLst>
</file>

<file path=ppt/tags/tag1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e"/>
</p:tagLst>
</file>

<file path=ppt/tags/tag125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5ccdf5ea97c444e39b93b7efd3935ac2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7c0cc3202d94b5eb08de639969209d9"/>
  <p:tag name="KSO_WM_SLIDE_BACKGROUND_TYPE" val="bottomTop"/>
</p:tagLst>
</file>

<file path=ppt/tags/tag12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fe8d367b02f14741815dbf5e38ebf2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34688b960a94b3396dcbaa0562efce7"/>
  <p:tag name="KSO_WM_SLIDE_BACKGROUND_TYPE" val="navigation"/>
</p:tagLst>
</file>

<file path=ppt/tags/tag1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f"/>
</p:tagLst>
</file>

<file path=ppt/tags/tag134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065c9ec7c49e411a824c8a1fe7ca1b0d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169a57737684e43b5e715e338d317ec"/>
  <p:tag name="KSO_WM_SLIDE_BACKGROUND_TYPE" val="navigation"/>
</p:tagLst>
</file>

<file path=ppt/tags/tag13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3ac145f0079341c8a361284880f7bec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703f4608104798a211302ca354a9a5"/>
  <p:tag name="KSO_WM_SLIDE_BACKGROUND_TYPE" val="belt"/>
</p:tagLst>
</file>

<file path=ppt/tags/tag14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a0"/>
</p:tagLst>
</file>

<file path=ppt/tags/tag145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5176189c5c4549e0bc8b1fa37e67e74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630b4a3668419e8d4b67d5068c14e5"/>
  <p:tag name="KSO_WM_SLIDE_BACKGROUND_TYPE" val="belt"/>
</p:tagLst>
</file>

<file path=ppt/tags/tag146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e38da3938bff451ca7d883ad6a98cad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1ccb9f6bb1641719cd17a2015fde652"/>
  <p:tag name="KSO_WM_SLIDE_BACKGROUND_TYPE" val="belt"/>
</p:tagLst>
</file>

<file path=ppt/tags/tag14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0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533"/>
</p:tagLst>
</file>

<file path=ppt/tags/tag1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533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5533"/>
  <p:tag name="KSO_WM_CHIP_COLORING" val="1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UNIT_DEFAULT_FONT" val="60;66;2"/>
  <p:tag name="KSO_WM_UNIT_BLOCK" val="0"/>
  <p:tag name="KSO_WM_UNIT_DEC_AREA_ID" val="4edd164f768c4632aed14f5ec658cfaf"/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533_4*a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533_4**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5cceb5fa96911f219256ed"/>
  <p:tag name="KSO_WM_CHIP_XID" val="625d0d8bfa96911f219258c2"/>
  <p:tag name="KSO_WM_UNIT_DEC_AREA_ID" val="028595055a6c4cae8d86d7ec77a6e004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177.xml><?xml version="1.0" encoding="utf-8"?>
<p:tagLst xmlns:p="http://schemas.openxmlformats.org/presentationml/2006/main">
  <p:tag name="KSO_WM_UNIT_BLOCK" val="0"/>
  <p:tag name="KSO_WM_UNIT_DEC_AREA_ID" val="35a81cb8d5e045398372547216584a43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25533_4*l_h_a*1_1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UNIT_VALUE" val="24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78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25533_4*l_h_i*1_1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179.xml><?xml version="1.0" encoding="utf-8"?>
<p:tagLst xmlns:p="http://schemas.openxmlformats.org/presentationml/2006/main">
  <p:tag name="KSO_WM_UNIT_BLOCK" val="0"/>
  <p:tag name="KSO_WM_UNIT_DEC_AREA_ID" val="224dd7f077a94dd7bef5870d764232b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533_4*i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7c6633c07732493092f07df56a8f5d02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18.xml><?xml version="1.0" encoding="utf-8"?>
<p:tagLst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11*i*1"/>
  <p:tag name="KSO_WM_BEAUTIFY_FLAG" val="#wm#"/>
  <p:tag name="KSO_WM_TAG_VERSION" val="1.0"/>
  <p:tag name="KSO_WM_CHIP_GROUPID" val="62f0aa91295c1bf6da6dbae3"/>
  <p:tag name="KSO_WM_CHIP_XID" val="62f0ab54295c1bf6da6dbc2f"/>
  <p:tag name="KSO_WM_UNIT_DEC_AREA_ID" val="0ea17f65ad804a0787d9da7f51f34f2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9970d562adf4e90bfbf112843e6d177"/>
</p:tagLst>
</file>

<file path=ppt/tags/tag180.xml><?xml version="1.0" encoding="utf-8"?>
<p:tagLst xmlns:p="http://schemas.openxmlformats.org/presentationml/2006/main">
  <p:tag name="KSO_WM_UNIT_BLOCK" val="0"/>
  <p:tag name="KSO_WM_UNIT_DEC_AREA_ID" val="9b1ca0c66bde4010bce49b6d6b94d6c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5533_4*i*2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7c6633c07732493092f07df56a8f5d02"/>
  <p:tag name="KSO_WM_UNIT_LINE_FORE_SCHEMECOLOR_INDEX_BRIGHTNESS" val="-0.25"/>
  <p:tag name="KSO_WM_UNIT_LINE_FORE_SCHEMECOLOR_INDEX" val="5"/>
  <p:tag name="KSO_WM_UNIT_LINE_FILL_TYPE" val="2"/>
  <p:tag name="KSO_WM_UNIT_USESOURCEFORMAT_APPLY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533_4**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5cceb5fa96911f219256ed"/>
  <p:tag name="KSO_WM_CHIP_XID" val="625d0d8bfa96911f219258c2"/>
  <p:tag name="KSO_WM_UNIT_DEC_AREA_ID" val="3b25c3ecdb4c41d9a0fc043fae6ecdd2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182.xml><?xml version="1.0" encoding="utf-8"?>
<p:tagLst xmlns:p="http://schemas.openxmlformats.org/presentationml/2006/main">
  <p:tag name="KSO_WM_UNIT_BLOCK" val="0"/>
  <p:tag name="KSO_WM_UNIT_DEC_AREA_ID" val="d8bd1d45f63a4e35a4535faab8b528e2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25533_4*l_h_a*1_2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13"/>
  <p:tag name="KSO_WM_UNIT_TEXT_FILL_TYPE" val="1"/>
  <p:tag name="KSO_WM_UNIT_VALUE" val="24"/>
  <p:tag name="KSO_WM_UNIT_USESOURCEFORMAT_APPLY" val="1"/>
</p:tagLst>
</file>

<file path=ppt/tags/tag183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25533_4*l_h_i*1_2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533_4**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5cceb5fa96911f219256ed"/>
  <p:tag name="KSO_WM_CHIP_XID" val="625d0d8bfa96911f219258c2"/>
  <p:tag name="KSO_WM_UNIT_DEC_AREA_ID" val="589d39dbf2b64358a36ef15b8903f1a8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185.xml><?xml version="1.0" encoding="utf-8"?>
<p:tagLst xmlns:p="http://schemas.openxmlformats.org/presentationml/2006/main">
  <p:tag name="KSO_WM_UNIT_BLOCK" val="0"/>
  <p:tag name="KSO_WM_UNIT_DEC_AREA_ID" val="fe5412bb000943da87f8572bdc22f9a7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25533_4*l_h_a*1_3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13"/>
  <p:tag name="KSO_WM_UNIT_TEXT_FILL_TYPE" val="1"/>
  <p:tag name="KSO_WM_UNIT_VALUE" val="24"/>
  <p:tag name="KSO_WM_UNIT_USESOURCEFORMAT_APPLY" val="1"/>
</p:tagLst>
</file>

<file path=ppt/tags/tag186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25533_4*l_h_i*1_3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187.xml><?xml version="1.0" encoding="utf-8"?>
<p:tagLst xmlns:p="http://schemas.openxmlformats.org/presentationml/2006/main">
  <p:tag name="KSO_WM_SLIDE_ID" val="custom20225533_4"/>
  <p:tag name="KSO_WM_TEMPLATE_SUBCATEGORY" val="21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25533"/>
  <p:tag name="KSO_WM_SLIDE_LAYOUT" val="a_b_l"/>
  <p:tag name="KSO_WM_SLIDE_LAYOUT_CNT" val="1_1_1"/>
  <p:tag name="KSO_WM_CHIP_INFOS" val="{&quot;type&quot;:0,&quot;layout_type&quot;:&quot;1_NF_RC_9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93227018adb49c6c1f3e73"/>
  <p:tag name="KSO_WM_CHIP_FILLPROP" val="[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b&quot;,&quot;chip_types&quot;:[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rm&quot;,&quot;chip_types&quot;:[&quot;header&quot;]}]]"/>
  <p:tag name="KSO_WM_CHIP_DECFILLPROP" val="[]"/>
  <p:tag name="KSO_WM_CHIP_GROUPID" val="6193227018adb49c6c1f3e75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2f1b804295c1bf6da6e9278"/>
  <p:tag name="KSO_WM_TEMPLATE_ASSEMBLE_GROUPID" val="62f0aa91295c1bf6da6dbae3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13*i*1"/>
  <p:tag name="KSO_WM_BEAUTIFY_FLAG" val="#wm#"/>
  <p:tag name="KSO_WM_TAG_VERSION" val="1.0"/>
  <p:tag name="KSO_WM_CHIP_GROUPID" val="62f0aa91295c1bf6da6dbae3"/>
  <p:tag name="KSO_WM_CHIP_XID" val="62f0ab54295c1bf6da6dbc2d"/>
  <p:tag name="KSO_WM_UNIT_DEC_AREA_ID" val="481ad12233294a1fad5a9a59922235a0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6c779dd4f544848a7d6dd3ec68af454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4*i*1"/>
  <p:tag name="KSO_WM_BEAUTIFY_FLAG" val="#wm#"/>
  <p:tag name="KSO_WM_TAG_VERSION" val="1.0"/>
  <p:tag name="KSO_WM_CHIP_GROUPID" val="62f0aa91295c1bf6da6dbae3"/>
  <p:tag name="KSO_WM_CHIP_XID" val="62f0ab54295c1bf6da6dbc33"/>
  <p:tag name="KSO_WM_UNIT_DEC_AREA_ID" val="058f49ec5c6b4c418e87c3a899afa625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c555b6f8dd4a3985046ae0feab075a"/>
</p:tagLst>
</file>

<file path=ppt/tags/tag20.xml><?xml version="1.0" encoding="utf-8"?>
<p:tagLst xmlns:p="http://schemas.openxmlformats.org/presentationml/2006/main">
  <p:tag name="KSO_WM_UNIT_SUBTYPE" val="u"/>
  <p:tag name="KSO_WM_TEMPLATE_CATEGORY" val="chip"/>
  <p:tag name="KSO_WM_TEMPLATE_INDEX" val="20225533"/>
  <p:tag name="KSO_WM_UNIT_TYPE" val="i"/>
  <p:tag name="KSO_WM_UNIT_INDEX" val="1"/>
  <p:tag name="KSO_WM_UNIT_ID" val="chip20225533_12*i*1"/>
  <p:tag name="KSO_WM_BEAUTIFY_FLAG" val="#wm#"/>
  <p:tag name="KSO_WM_TAG_VERSION" val="1.0"/>
  <p:tag name="KSO_WM_CHIP_GROUPID" val="62f0aa91295c1bf6da6dbae3"/>
  <p:tag name="KSO_WM_CHIP_XID" val="62f0ab54295c1bf6da6dbc2e"/>
  <p:tag name="KSO_WM_UNIT_DEC_AREA_ID" val="335bef16a3b8454ebb3a086d6d0e5df9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342991019b94d84a345b79daac70c41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UNIT_DEFAULT_FONT" val="60;66;2"/>
  <p:tag name="KSO_WM_UNIT_BLOCK" val="0"/>
  <p:tag name="KSO_WM_UNIT_DEC_AREA_ID" val="4edd164f768c4632aed14f5ec658cfaf"/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533_4*a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533_4**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5cceb5fa96911f219256ed"/>
  <p:tag name="KSO_WM_CHIP_XID" val="625d0d8bfa96911f219258c2"/>
  <p:tag name="KSO_WM_UNIT_DEC_AREA_ID" val="028595055a6c4cae8d86d7ec77a6e004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206.xml><?xml version="1.0" encoding="utf-8"?>
<p:tagLst xmlns:p="http://schemas.openxmlformats.org/presentationml/2006/main">
  <p:tag name="KSO_WM_UNIT_BLOCK" val="0"/>
  <p:tag name="KSO_WM_UNIT_DEC_AREA_ID" val="35a81cb8d5e045398372547216584a43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25533_4*l_h_a*1_1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UNIT_VALUE" val="24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07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25533_4*l_h_i*1_1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208.xml><?xml version="1.0" encoding="utf-8"?>
<p:tagLst xmlns:p="http://schemas.openxmlformats.org/presentationml/2006/main">
  <p:tag name="KSO_WM_UNIT_BLOCK" val="0"/>
  <p:tag name="KSO_WM_UNIT_DEC_AREA_ID" val="224dd7f077a94dd7bef5870d764232b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533_4*i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7c6633c07732493092f07df56a8f5d02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209.xml><?xml version="1.0" encoding="utf-8"?>
<p:tagLst xmlns:p="http://schemas.openxmlformats.org/presentationml/2006/main">
  <p:tag name="KSO_WM_UNIT_BLOCK" val="0"/>
  <p:tag name="KSO_WM_UNIT_DEC_AREA_ID" val="9b1ca0c66bde4010bce49b6d6b94d6c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5533_4*i*2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7c6633c07732493092f07df56a8f5d02"/>
  <p:tag name="KSO_WM_UNIT_LINE_FORE_SCHEMECOLOR_INDEX_BRIGHTNESS" val="-0.25"/>
  <p:tag name="KSO_WM_UNIT_LINE_FORE_SCHEMECOLOR_INDEX" val="5"/>
  <p:tag name="KSO_WM_UNIT_LINE_FILL_TYPE" val="2"/>
  <p:tag name="KSO_WM_UNIT_USESOURCEFORMAT_APPLY" val="1"/>
</p:tagLst>
</file>

<file path=ppt/tags/tag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533_4**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5cceb5fa96911f219256ed"/>
  <p:tag name="KSO_WM_CHIP_XID" val="625d0d8bfa96911f219258c2"/>
  <p:tag name="KSO_WM_UNIT_DEC_AREA_ID" val="3b25c3ecdb4c41d9a0fc043fae6ecdd2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211.xml><?xml version="1.0" encoding="utf-8"?>
<p:tagLst xmlns:p="http://schemas.openxmlformats.org/presentationml/2006/main">
  <p:tag name="KSO_WM_UNIT_BLOCK" val="0"/>
  <p:tag name="KSO_WM_UNIT_DEC_AREA_ID" val="d8bd1d45f63a4e35a4535faab8b528e2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25533_4*l_h_a*1_2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13"/>
  <p:tag name="KSO_WM_UNIT_TEXT_FILL_TYPE" val="1"/>
  <p:tag name="KSO_WM_UNIT_VALUE" val="24"/>
  <p:tag name="KSO_WM_UNIT_USESOURCEFORMAT_APPLY" val="1"/>
</p:tagLst>
</file>

<file path=ppt/tags/tag212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25533_4*l_h_i*1_2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533_4**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5cceb5fa96911f219256ed"/>
  <p:tag name="KSO_WM_CHIP_XID" val="625d0d8bfa96911f219258c2"/>
  <p:tag name="KSO_WM_UNIT_DEC_AREA_ID" val="589d39dbf2b64358a36ef15b8903f1a8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214.xml><?xml version="1.0" encoding="utf-8"?>
<p:tagLst xmlns:p="http://schemas.openxmlformats.org/presentationml/2006/main">
  <p:tag name="KSO_WM_UNIT_BLOCK" val="0"/>
  <p:tag name="KSO_WM_UNIT_DEC_AREA_ID" val="fe5412bb000943da87f8572bdc22f9a7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25533_4*l_h_a*1_3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13"/>
  <p:tag name="KSO_WM_UNIT_TEXT_FILL_TYPE" val="1"/>
  <p:tag name="KSO_WM_UNIT_VALUE" val="24"/>
  <p:tag name="KSO_WM_UNIT_USESOURCEFORMAT_APPLY" val="1"/>
</p:tagLst>
</file>

<file path=ppt/tags/tag215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25533_4*l_h_i*1_3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216.xml><?xml version="1.0" encoding="utf-8"?>
<p:tagLst xmlns:p="http://schemas.openxmlformats.org/presentationml/2006/main">
  <p:tag name="KSO_WM_SLIDE_ID" val="custom20225533_4"/>
  <p:tag name="KSO_WM_TEMPLATE_SUBCATEGORY" val="21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25533"/>
  <p:tag name="KSO_WM_SLIDE_LAYOUT" val="a_b_l"/>
  <p:tag name="KSO_WM_SLIDE_LAYOUT_CNT" val="1_1_1"/>
  <p:tag name="KSO_WM_CHIP_INFOS" val="{&quot;type&quot;:0,&quot;layout_type&quot;:&quot;1_NF_RC_9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93227018adb49c6c1f3e73"/>
  <p:tag name="KSO_WM_CHIP_FILLPROP" val="[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b&quot;,&quot;chip_types&quot;:[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rm&quot;,&quot;chip_types&quot;:[&quot;header&quot;]}]]"/>
  <p:tag name="KSO_WM_CHIP_DECFILLPROP" val="[]"/>
  <p:tag name="KSO_WM_CHIP_GROUPID" val="6193227018adb49c6c1f3e75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2f1b804295c1bf6da6e9278"/>
  <p:tag name="KSO_WM_TEMPLATE_ASSEMBLE_GROUPID" val="62f0aa91295c1bf6da6dbae3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0.xml><?xml version="1.0" encoding="utf-8"?>
<p:tagLst xmlns:p="http://schemas.openxmlformats.org/presentationml/2006/main">
  <p:tag name="KSO_WPP_MARK_KEY" val="7c9a0286-2c27-41e1-bf50-eba36b8ad002"/>
  <p:tag name="COMMONDATA" val="eyJoZGlkIjoiNWE0MzEyMGY4NDk1YzhmNTBlNjJiNDJhYjA4YTk3NDYifQ==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533_1*a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UNIT_DEFAULT_FONT" val="66;72;2"/>
  <p:tag name="KSO_WM_UNIT_BLOCK" val="0"/>
  <p:tag name="KSO_WM_UNIT_DEC_AREA_ID" val="35509d1475a54fee9927f22d8a6d6f8b"/>
  <p:tag name="KSO_WM_CHIP_GROUPID" val="618886c004b8904ebc644f8f"/>
  <p:tag name="KSO_WM_CHIP_XID" val="618886c004b8904ebc644f8c"/>
  <p:tag name="KSO_WM_CHIP_FILLAREA_FILL_RULE" val="{&quot;fill_align&quot;:&quot;ct&quot;,&quot;fill_mode&quot;:&quot;adaptive&quot;,&quot;sacle_strategy&quot;:&quot;smart&quot;}"/>
  <p:tag name="KSO_WM_ASSEMBLE_CHIP_INDEX" val="18838d040aaf439180e8c1205eeeb8f9"/>
  <p:tag name="KSO_WM_UNIT_TEXT_FILL_FORE_SCHEMECOLOR_INDEX_BRIGHTNESS" val="0.15"/>
  <p:tag name="KSO_WM_UNIT_TEXT_FILL_FORE_SCHEMECOLOR_INDEX" val="13"/>
  <p:tag name="KSO_WM_UNIT_TEXT_FILL_TYPE" val="1"/>
  <p:tag name="KSO_WM_TEMPLATE_ASSEMBLE_XID" val="6315a38b59d53ee3cde29b9a"/>
  <p:tag name="KSO_WM_TEMPLATE_ASSEMBLE_GROUPID" val="62f0aa91295c1bf6da6dbae3"/>
</p:tagLst>
</file>

<file path=ppt/tags/tag25.xml><?xml version="1.0" encoding="utf-8"?>
<p:tagLst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533_1*f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UNIT_DEFAULT_FONT" val="18;20;2"/>
  <p:tag name="KSO_WM_UNIT_BLOCK" val="0"/>
  <p:tag name="KSO_WM_UNIT_DEC_AREA_ID" val="6a0fbc19b44a402494d2d8b440c82bdf"/>
  <p:tag name="KSO_WM_CHIP_GROUPID" val="618886c004b8904ebc644f8f"/>
  <p:tag name="KSO_WM_CHIP_XID" val="618886c004b8904ebc644f8c"/>
  <p:tag name="KSO_WM_CHIP_FILLAREA_FILL_RULE" val="{&quot;fill_align&quot;:&quot;ct&quot;,&quot;fill_mode&quot;:&quot;adaptive&quot;,&quot;sacle_strategy&quot;:&quot;smart&quot;}"/>
  <p:tag name="KSO_WM_ASSEMBLE_CHIP_INDEX" val="18838d040aaf439180e8c1205eeeb8f9"/>
  <p:tag name="KSO_WM_UNIT_TEXT_FILL_FORE_SCHEMECOLOR_INDEX_BRIGHTNESS" val="0"/>
  <p:tag name="KSO_WM_UNIT_TEXT_FILL_FORE_SCHEMECOLOR_INDEX" val="5"/>
  <p:tag name="KSO_WM_UNIT_TEXT_FILL_TYPE" val="1"/>
  <p:tag name="KSO_WM_TEMPLATE_ASSEMBLE_XID" val="6315a38b59d53ee3cde29b9a"/>
  <p:tag name="KSO_WM_TEMPLATE_ASSEMBLE_GROUPID" val="62f0aa91295c1bf6da6dbae3"/>
</p:tagLst>
</file>

<file path=ppt/tags/tag26.xml><?xml version="1.0" encoding="utf-8"?>
<p:tagLst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5d6023a293f7429ba6682b9eff4212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adb42395efe4960a7bd4c423f99706b"/>
</p:tagLst>
</file>

<file path=ppt/tags/tag27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f01a1d2a3add431b85651dc615f6fa9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7cfcd3bb9d64f50b034f556d6ac9ad8"/>
</p:tagLst>
</file>

<file path=ppt/tags/tag28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9ab0060e772b4074b5c84c4c34cb82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13b63954b23436d8b9b3b52bf6f1606"/>
</p:tagLst>
</file>

<file path=ppt/tags/tag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5*i*1"/>
  <p:tag name="KSO_WM_BEAUTIFY_FLAG" val="#wm#"/>
  <p:tag name="KSO_WM_TAG_VERSION" val="1.0"/>
  <p:tag name="KSO_WM_CHIP_GROUPID" val="62f0aa91295c1bf6da6dbae3"/>
  <p:tag name="KSO_WM_CHIP_XID" val="62f0ab54295c1bf6da6dbc34"/>
  <p:tag name="KSO_WM_UNIT_DEC_AREA_ID" val="16c8c2a7f7314487bfa185fc19644510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f9a044c1e2a401d9d1bca28e724b48b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5d6023a293f7429ba6682b9eff4212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adb42395efe4960a7bd4c423f99706b"/>
</p:tagLst>
</file>

<file path=ppt/tags/tag36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f01a1d2a3add431b85651dc615f6fa9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7cfcd3bb9d64f50b034f556d6ac9ad8"/>
</p:tagLst>
</file>

<file path=ppt/tags/tag37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9ab0060e772b4074b5c84c4c34cb82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13b63954b23436d8b9b3b52bf6f1606"/>
</p:tagLst>
</file>

<file path=ppt/tags/tag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SUBTYPE" val="u"/>
  <p:tag name="KSO_WM_TEMPLATE_CATEGORY" val="chip"/>
  <p:tag name="KSO_WM_TEMPLATE_INDEX" val="20225533"/>
  <p:tag name="KSO_WM_UNIT_TYPE" val="i"/>
  <p:tag name="KSO_WM_UNIT_INDEX" val="1"/>
  <p:tag name="KSO_WM_UNIT_ID" val="chip20225533_3*i*1"/>
  <p:tag name="KSO_WM_BEAUTIFY_FLAG" val="#wm#"/>
  <p:tag name="KSO_WM_TAG_VERSION" val="1.0"/>
  <p:tag name="KSO_WM_CHIP_GROUPID" val="62f0aa91295c1bf6da6dbae3"/>
  <p:tag name="KSO_WM_CHIP_XID" val="62f0ab54295c1bf6da6dbc35"/>
  <p:tag name="KSO_WM_UNIT_DEC_AREA_ID" val="8f2f52afeace4f3b81781b845ff73bce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a5bec6f3ead4fcaab81a62cfd445b4e"/>
</p:tagLst>
</file>

<file path=ppt/tags/tag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15*i*1"/>
  <p:tag name="KSO_WM_BEAUTIFY_FLAG" val="#wm#"/>
  <p:tag name="KSO_WM_TAG_VERSION" val="1.0"/>
  <p:tag name="KSO_WM_CHIP_GROUPID" val="62f0aa91295c1bf6da6dbae3"/>
  <p:tag name="KSO_WM_CHIP_XID" val="62f0ab54295c1bf6da6dbc28"/>
  <p:tag name="KSO_WM_UNIT_DEC_AREA_ID" val="b1b258683ca846519ae015fe7e36b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aab27b3fe3446bda2da9df6c9b16860"/>
</p:tagLst>
</file>

<file path=ppt/tags/tag47.xml><?xml version="1.0" encoding="utf-8"?>
<p:tagLst xmlns:p="http://schemas.openxmlformats.org/presentationml/2006/main">
  <p:tag name="KSO_WM_UNIT_SUBTYPE" val="u"/>
  <p:tag name="KSO_WM_TEMPLATE_CATEGORY" val="chip"/>
  <p:tag name="KSO_WM_TEMPLATE_INDEX" val="20225533"/>
  <p:tag name="KSO_WM_UNIT_TYPE" val="i"/>
  <p:tag name="KSO_WM_UNIT_INDEX" val="1"/>
  <p:tag name="KSO_WM_UNIT_ID" val="chip20225533_16*i*1"/>
  <p:tag name="KSO_WM_BEAUTIFY_FLAG" val="#wm#"/>
  <p:tag name="KSO_WM_TAG_VERSION" val="1.0"/>
  <p:tag name="KSO_WM_CHIP_GROUPID" val="62f0aa91295c1bf6da6dbae3"/>
  <p:tag name="KSO_WM_CHIP_XID" val="62f0ab54295c1bf6da6dbc27"/>
  <p:tag name="KSO_WM_UNIT_DEC_AREA_ID" val="f33770b851804ac5a3d33dcef5b14421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f6928dcca70454f89022ef173005961"/>
</p:tagLst>
</file>

<file path=ppt/tags/tag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5d6023a293f7429ba6682b9eff4212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adb42395efe4960a7bd4c423f99706b"/>
</p:tagLst>
</file>

<file path=ppt/tags/tag56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f01a1d2a3add431b85651dc615f6fa9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7cfcd3bb9d64f50b034f556d6ac9ad8"/>
</p:tagLst>
</file>

<file path=ppt/tags/tag57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9ab0060e772b4074b5c84c4c34cb82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13b63954b23436d8b9b3b52bf6f1606"/>
</p:tagLst>
</file>

<file path=ppt/tags/tag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5d6023a293f7429ba6682b9eff4212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adb42395efe4960a7bd4c423f99706b"/>
</p:tagLst>
</file>

<file path=ppt/tags/tag65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f01a1d2a3add431b85651dc615f6fa9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7cfcd3bb9d64f50b034f556d6ac9ad8"/>
</p:tagLst>
</file>

<file path=ppt/tags/tag66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9ab0060e772b4074b5c84c4c34cb82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13b63954b23436d8b9b3b52bf6f1606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5d6023a293f7429ba6682b9eff4212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adb42395efe4960a7bd4c423f99706b"/>
</p:tagLst>
</file>

<file path=ppt/tags/tag73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f01a1d2a3add431b85651dc615f6fa9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7cfcd3bb9d64f50b034f556d6ac9ad8"/>
</p:tagLst>
</file>

<file path=ppt/tags/tag74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9ab0060e772b4074b5c84c4c34cb82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13b63954b23436d8b9b3b52bf6f1606"/>
</p:tagLst>
</file>

<file path=ppt/tags/tag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18*i*1"/>
  <p:tag name="KSO_WM_BEAUTIFY_FLAG" val="#wm#"/>
  <p:tag name="KSO_WM_TAG_VERSION" val="1.0"/>
  <p:tag name="KSO_WM_CHIP_GROUPID" val="62f0aa91295c1bf6da6dbae3"/>
  <p:tag name="KSO_WM_CHIP_XID" val="62f0ab54295c1bf6da6dbc2c"/>
  <p:tag name="KSO_WM_UNIT_DEC_AREA_ID" val="68b1b5a410064af98882e592be117ae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9f25357dc0490fb770ce68804ed965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533_1*a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17813573851343199dca17b850606ae7"/>
  <p:tag name="KSO_WM_CHIP_GROUPID" val="619ddf4a56c5b5f57912a631"/>
  <p:tag name="KSO_WM_CHIP_XID" val="619ddf4a56c5b5f57912a62e"/>
  <p:tag name="KSO_WM_CHIP_FILLAREA_FILL_RULE" val="{&quot;fill_align&quot;:&quot;lt&quot;,&quot;fill_mode&quot;:&quot;adaptive&quot;,&quot;sacle_strategy&quot;:&quot;smart&quot;}"/>
  <p:tag name="KSO_WM_ASSEMBLE_CHIP_INDEX" val="1f689c259c3c46fb9982dd3da60a4572"/>
  <p:tag name="KSO_WM_UNIT_TEXT_FILL_FORE_SCHEMECOLOR_INDEX_BRIGHTNESS" val="0.15"/>
  <p:tag name="KSO_WM_UNIT_TEXT_FILL_FORE_SCHEMECOLOR_INDEX" val="13"/>
  <p:tag name="KSO_WM_UNIT_TEXT_FILL_TYPE" val="1"/>
  <p:tag name="KSO_WM_TEMPLATE_ASSEMBLE_XID" val="6315a38b59d53ee3cde29b4b"/>
  <p:tag name="KSO_WM_TEMPLATE_ASSEMBLE_GROUPID" val="62f0aa91295c1bf6da6dbae3"/>
</p:tagLst>
</file>

<file path=ppt/tags/tag80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20*i*1"/>
  <p:tag name="KSO_WM_BEAUTIFY_FLAG" val="#wm#"/>
  <p:tag name="KSO_WM_TAG_VERSION" val="1.0"/>
  <p:tag name="KSO_WM_CHIP_GROUPID" val="62f0aa91295c1bf6da6dbae3"/>
  <p:tag name="KSO_WM_CHIP_XID" val="62f0ab54295c1bf6da6dbc29"/>
  <p:tag name="KSO_WM_UNIT_DEC_AREA_ID" val="7a6820ae46a840bea18ba0c22490de63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3689f56e3bd433aa6197cb465adf18f"/>
</p:tagLst>
</file>

<file path=ppt/tags/tag81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21*i*1"/>
  <p:tag name="KSO_WM_BEAUTIFY_FLAG" val="#wm#"/>
  <p:tag name="KSO_WM_TAG_VERSION" val="1.0"/>
  <p:tag name="KSO_WM_CHIP_GROUPID" val="62f0aa91295c1bf6da6dbae3"/>
  <p:tag name="KSO_WM_CHIP_XID" val="62f0ab54295c1bf6da6dbc2a"/>
  <p:tag name="KSO_WM_UNIT_DEC_AREA_ID" val="32e6775d2cfa4e1caf425740b38ae110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1dacedc34346d380e4eb4be1f6abff"/>
</p:tagLst>
</file>

<file path=ppt/tags/tag82.xml><?xml version="1.0" encoding="utf-8"?>
<p:tagLst xmlns:p="http://schemas.openxmlformats.org/presentationml/2006/main">
  <p:tag name="KSO_WM_UNIT_SUBTYPE" val="u"/>
  <p:tag name="KSO_WM_TEMPLATE_CATEGORY" val="chip"/>
  <p:tag name="KSO_WM_TEMPLATE_INDEX" val="20225533"/>
  <p:tag name="KSO_WM_UNIT_TYPE" val="i"/>
  <p:tag name="KSO_WM_UNIT_INDEX" val="1"/>
  <p:tag name="KSO_WM_UNIT_ID" val="chip20225533_19*i*1"/>
  <p:tag name="KSO_WM_BEAUTIFY_FLAG" val="#wm#"/>
  <p:tag name="KSO_WM_TAG_VERSION" val="1.0"/>
  <p:tag name="KSO_WM_CHIP_GROUPID" val="62f0aa91295c1bf6da6dbae3"/>
  <p:tag name="KSO_WM_CHIP_XID" val="62f0ab54295c1bf6da6dbc2b"/>
  <p:tag name="KSO_WM_UNIT_DEC_AREA_ID" val="39bdf79e8e054b779b5844da9e91f747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2b5fec72fdf429a8cf0659a7ebcc908"/>
</p:tagLst>
</file>

<file path=ppt/tags/tag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p="http://schemas.openxmlformats.org/presentationml/2006/main">
  <p:tag name="KSO_WM_UNIT_DEFAULT_FONT" val="66;74;2"/>
  <p:tag name="KSO_WM_UNIT_BLOCK" val="0"/>
  <p:tag name="KSO_WM_UNIT_DEC_AREA_ID" val="45fc3375eab94bcf854083369ecf3460"/>
  <p:tag name="KSO_WM_UNIT_ISCONTENTSTITLE" val="0"/>
  <p:tag name="KSO_WM_UNIT_ISNUMDGMTITLE" val="0"/>
  <p:tag name="KSO_WM_UNIT_PRESET_TEXT" val="感谢您的欣赏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533_1*a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4cf35d8c72ca61f790a22e"/>
  <p:tag name="KSO_WM_CHIP_XID" val="624cf35d8c72ca61f790a22d"/>
  <p:tag name="KSO_WM_CHIP_FILLAREA_FILL_RULE" val="{&quot;fill_align&quot;:&quot;lt&quot;,&quot;fill_mode&quot;:&quot;adaptive&quot;,&quot;sacle_strategy&quot;:&quot;smart&quot;}"/>
  <p:tag name="KSO_WM_ASSEMBLE_CHIP_INDEX" val="e70497369aea403d80da961a1ae467ff"/>
  <p:tag name="KSO_WM_UNIT_TEXT_FILL_FORE_SCHEMECOLOR_INDEX_BRIGHTNESS" val="0.15"/>
  <p:tag name="KSO_WM_UNIT_TEXT_FILL_FORE_SCHEMECOLOR_INDEX" val="13"/>
  <p:tag name="KSO_WM_UNIT_TEXT_FILL_TYPE" val="1"/>
  <p:tag name="KSO_WM_TEMPLATE_ASSEMBLE_XID" val="6315a38b59d53ee3cde29b1f"/>
  <p:tag name="KSO_WM_TEMPLATE_ASSEMBLE_GROUPID" val="62f0aa91295c1bf6da6dbae3"/>
</p:tagLst>
</file>

<file path=ppt/tags/tag87.xml><?xml version="1.0" encoding="utf-8"?>
<p:tagLst xmlns:p="http://schemas.openxmlformats.org/presentationml/2006/main">
  <p:tag name="KSO_WM_UNIT_DEFAULT_FONT" val="16;18;2"/>
  <p:tag name="KSO_WM_UNIT_BLOCK" val="0"/>
  <p:tag name="KSO_WM_UNIT_DEC_AREA_ID" val="afe5422f26864f0086e4a3055ee96884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5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533_1*f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4cf35d8c72ca61f790a22e"/>
  <p:tag name="KSO_WM_CHIP_XID" val="624cf35d8c72ca61f790a22d"/>
  <p:tag name="KSO_WM_CHIP_FILLAREA_FILL_RULE" val="{&quot;fill_align&quot;:&quot;lt&quot;,&quot;fill_mode&quot;:&quot;adaptive&quot;,&quot;sacle_strategy&quot;:&quot;smart&quot;}"/>
  <p:tag name="KSO_WM_ASSEMBLE_CHIP_INDEX" val="e70497369aea403d80da961a1ae467ff"/>
  <p:tag name="KSO_WM_UNIT_TEXT_FILL_FORE_SCHEMECOLOR_INDEX_BRIGHTNESS" val="0.15"/>
  <p:tag name="KSO_WM_UNIT_TEXT_FILL_FORE_SCHEMECOLOR_INDEX" val="13"/>
  <p:tag name="KSO_WM_UNIT_TEXT_FILL_TYPE" val="1"/>
  <p:tag name="KSO_WM_TEMPLATE_ASSEMBLE_XID" val="6315a38b59d53ee3cde29b1f"/>
  <p:tag name="KSO_WM_TEMPLATE_ASSEMBLE_GROUPID" val="62f0aa91295c1bf6da6dbae3"/>
</p:tagLst>
</file>

<file path=ppt/tags/tag88.xml><?xml version="1.0" encoding="utf-8"?>
<p:tagLst xmlns:p="http://schemas.openxmlformats.org/presentationml/2006/main">
  <p:tag name="KSO_WM_UNIT_DEFAULT_FONT" val="40;44;2"/>
  <p:tag name="KSO_WM_UNIT_BLOCK" val="0"/>
  <p:tag name="KSO_WM_UNIT_DEC_AREA_ID" val="90f9ecd0dc8d4ae4a6986837cbccf2d5"/>
  <p:tag name="KSO_WM_UNIT_SUBTYPE" val="e"/>
  <p:tag name="KSO_WM_UNIT_PRESET_TEXT" val="20XX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5533_1*f*2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4cf35d8c72ca61f790a22e"/>
  <p:tag name="KSO_WM_CHIP_XID" val="624cf35d8c72ca61f790a22d"/>
  <p:tag name="KSO_WM_CHIP_FILLAREA_FILL_RULE" val="{&quot;fill_align&quot;:&quot;lt&quot;,&quot;fill_mode&quot;:&quot;adaptive&quot;,&quot;sacle_strategy&quot;:&quot;smart&quot;}"/>
  <p:tag name="KSO_WM_ASSEMBLE_CHIP_INDEX" val="e70497369aea403d80da961a1ae467ff"/>
  <p:tag name="KSO_WM_UNIT_TEXT_FILL_FORE_SCHEMECOLOR_INDEX_BRIGHTNESS" val="0.15"/>
  <p:tag name="KSO_WM_UNIT_TEXT_FILL_FORE_SCHEMECOLOR_INDEX" val="13"/>
  <p:tag name="KSO_WM_UNIT_TEXT_FILL_TYPE" val="1"/>
  <p:tag name="KSO_WM_TEMPLATE_ASSEMBLE_XID" val="6315a38b59d53ee3cde29b1f"/>
  <p:tag name="KSO_WM_TEMPLATE_ASSEMBLE_GROUPID" val="62f0aa91295c1bf6da6dbae3"/>
</p:tagLst>
</file>

<file path=ppt/tags/tag89.xml><?xml version="1.0" encoding="utf-8"?>
<p:tagLst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5d6023a293f7429ba6682b9eff4212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adb42395efe4960a7bd4c423f99706b"/>
  <p:tag name="KSO_WM_SLIDE_BACKGROUND_TYPE" val="general"/>
</p:tagLst>
</file>

<file path=ppt/tags/tag9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5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533_1*f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d20d7ba0de794e729b65daed407f33aa"/>
  <p:tag name="KSO_WM_CHIP_GROUPID" val="619ddf4a56c5b5f57912a631"/>
  <p:tag name="KSO_WM_CHIP_XID" val="619ddf4a56c5b5f57912a62e"/>
  <p:tag name="KSO_WM_CHIP_FILLAREA_FILL_RULE" val="{&quot;fill_align&quot;:&quot;lt&quot;,&quot;fill_mode&quot;:&quot;adaptive&quot;,&quot;sacle_strategy&quot;:&quot;smart&quot;}"/>
  <p:tag name="KSO_WM_ASSEMBLE_CHIP_INDEX" val="1f689c259c3c46fb9982dd3da60a4572"/>
  <p:tag name="KSO_WM_UNIT_TEXT_FILL_FORE_SCHEMECOLOR_INDEX_BRIGHTNESS" val="0.15"/>
  <p:tag name="KSO_WM_UNIT_TEXT_FILL_FORE_SCHEMECOLOR_INDEX" val="13"/>
  <p:tag name="KSO_WM_UNIT_TEXT_FILL_TYPE" val="1"/>
  <p:tag name="KSO_WM_TEMPLATE_ASSEMBLE_XID" val="6315a38b59d53ee3cde29b4b"/>
  <p:tag name="KSO_WM_TEMPLATE_ASSEMBLE_GROUPID" val="62f0aa91295c1bf6da6dbae3"/>
</p:tagLst>
</file>

<file path=ppt/tags/tag90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f01a1d2a3add431b85651dc615f6fa9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7cfcd3bb9d64f50b034f556d6ac9ad8"/>
  <p:tag name="KSO_WM_SLIDE_BACKGROUND_TYPE" val="general"/>
</p:tagLst>
</file>

<file path=ppt/tags/tag91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9ab0060e772b4074b5c84c4c34cb82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13b63954b23436d8b9b3b52bf6f1606"/>
  <p:tag name="KSO_WM_SLIDE_BACKGROUND_TYPE" val="general"/>
</p:tagLst>
</file>

<file path=ppt/tags/tag92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98486e94d6ee48d5b1f305f07c45bef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c110a92366244e887f129299d4c219e"/>
  <p:tag name="KSO_WM_SLIDE_BACKGROUND_TYPE" val="frame"/>
</p:tagLst>
</file>

<file path=ppt/tags/tag97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64bb72319960413f9c31b53ba43215ea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9e1b24d3de14c9cbe451ddddb1b317a"/>
  <p:tag name="KSO_WM_SLIDE_BACKGROUND_TYPE" val="frame"/>
</p:tagLst>
</file>

<file path=ppt/tags/tag98.xml><?xml version="1.0" encoding="utf-8"?>
<p:tagLst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7b323aaa5423465087565e015992bca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eb021223514523878a95051bb0a4fd"/>
  <p:tag name="KSO_WM_SLIDE_BACKGROUND_TYPE" val="frame"/>
</p:tagLst>
</file>

<file path=ppt/tags/tag9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b"/>
</p:tagLst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FC9BA8"/>
      </a:accent1>
      <a:accent2>
        <a:srgbClr val="E1A86C"/>
      </a:accent2>
      <a:accent3>
        <a:srgbClr val="93BD6E"/>
      </a:accent3>
      <a:accent4>
        <a:srgbClr val="00C4B5"/>
      </a:accent4>
      <a:accent5>
        <a:srgbClr val="00BAFC"/>
      </a:accent5>
      <a:accent6>
        <a:srgbClr val="AC9AF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2998</Words>
  <Application>WPS 演示</Application>
  <PresentationFormat/>
  <Paragraphs>182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68" baseType="lpstr">
      <vt:lpstr>Arial</vt:lpstr>
      <vt:lpstr>宋体</vt:lpstr>
      <vt:lpstr>Wingdings</vt:lpstr>
      <vt:lpstr>Arial</vt:lpstr>
      <vt:lpstr>PT Sans Narrow</vt:lpstr>
      <vt:lpstr>Open Sans</vt:lpstr>
      <vt:lpstr>Acme</vt:lpstr>
      <vt:lpstr>Calibri</vt:lpstr>
      <vt:lpstr>Comic Sans MS</vt:lpstr>
      <vt:lpstr>Cambria Math</vt:lpstr>
      <vt:lpstr>微软雅黑</vt:lpstr>
      <vt:lpstr>Arial Unicode MS</vt:lpstr>
      <vt:lpstr>MS Mincho</vt:lpstr>
      <vt:lpstr>Times New Roman</vt:lpstr>
      <vt:lpstr>汉仪文黑-55简</vt:lpstr>
      <vt:lpstr>黑体</vt:lpstr>
      <vt:lpstr>汉仪文黑-85简</vt:lpstr>
      <vt:lpstr>等线</vt:lpstr>
      <vt:lpstr>汉仪文黑-75简</vt:lpstr>
      <vt:lpstr>汉仪中黑 简</vt:lpstr>
      <vt:lpstr>汉仪大黑简</vt:lpstr>
      <vt:lpstr>汉仪中简黑简</vt:lpstr>
      <vt:lpstr>Arial Black</vt:lpstr>
      <vt:lpstr>Yu Gothic UI Semibold</vt:lpstr>
      <vt:lpstr>Yu Gothic UI Semilight</vt:lpstr>
      <vt:lpstr>Yu Mincho</vt:lpstr>
      <vt:lpstr>Yu Gothic UI Light</vt:lpstr>
      <vt:lpstr>Tropic</vt:lpstr>
      <vt:lpstr>1_Office 主题​​</vt:lpstr>
      <vt:lpstr>值迭代&amp;策略迭代</vt:lpstr>
      <vt:lpstr>Model-based RL</vt:lpstr>
      <vt:lpstr>Value iteration algorithm</vt:lpstr>
      <vt:lpstr>Value iteration algorithm</vt:lpstr>
      <vt:lpstr>Value iteration algorithm</vt:lpstr>
      <vt:lpstr>Value iteration algorithm</vt:lpstr>
      <vt:lpstr>Value iteration algorithm</vt:lpstr>
      <vt:lpstr>Value iteration algorithm - Pseudocode</vt:lpstr>
      <vt:lpstr>Value iteration algorithm - Example</vt:lpstr>
      <vt:lpstr>Value iteration algorithm - Example</vt:lpstr>
      <vt:lpstr>Value iteration algorithm - Example</vt:lpstr>
      <vt:lpstr>PowerPoint 演示文稿</vt:lpstr>
      <vt:lpstr>Value iteration algorithm - Example</vt:lpstr>
      <vt:lpstr>Policy iteration algorithm - Example</vt:lpstr>
      <vt:lpstr>Policy iteration algorithm - Example</vt:lpstr>
      <vt:lpstr>Policy iteration algorithm - Example</vt:lpstr>
      <vt:lpstr>Policy iteration algorithm - Example</vt:lpstr>
      <vt:lpstr>Policy iteration algorithm - Example</vt:lpstr>
      <vt:lpstr>Policy iteration algorithm - Example</vt:lpstr>
      <vt:lpstr>Policy iteration algorithm - Example</vt:lpstr>
      <vt:lpstr>Policy iteration algorithm - Elementwise form</vt:lpstr>
      <vt:lpstr>Policy iteration algorithm - Example</vt:lpstr>
      <vt:lpstr>Policy iteration algorithm - Implementation</vt:lpstr>
      <vt:lpstr>Policy iteration algorithm - example</vt:lpstr>
      <vt:lpstr>Policy iteration algorithm - example</vt:lpstr>
      <vt:lpstr>Policy iteration algorithm - example</vt:lpstr>
      <vt:lpstr>Policy iteration algorithm - example</vt:lpstr>
      <vt:lpstr>Policy iteration algorithm - example 2</vt:lpstr>
      <vt:lpstr>PowerPoint 演示文稿</vt:lpstr>
      <vt:lpstr>Policy iteration algorithm - example 2</vt:lpstr>
      <vt:lpstr>Compare value iteration and policy iteration</vt:lpstr>
      <vt:lpstr>Compare value iteration and policy iteration</vt:lpstr>
      <vt:lpstr>Compare value iteration and policy iteration</vt:lpstr>
      <vt:lpstr>Truncated policy iteration - Pseudocode</vt:lpstr>
      <vt:lpstr>Truncated policy iteration - Convergence</vt:lpstr>
      <vt:lpstr>Truncated policy iteration - Convergence</vt:lpstr>
      <vt:lpstr>Truncated policy iteration - Example</vt:lpstr>
      <vt:lpstr>Truncated policy iteration - Example</vt:lpstr>
      <vt:lpstr>Truncated policy iteration - Example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值迭代&amp;策略迭代</dc:title>
  <dc:creator/>
  <cp:lastModifiedBy>段世红</cp:lastModifiedBy>
  <cp:revision>5</cp:revision>
  <dcterms:created xsi:type="dcterms:W3CDTF">2023-04-23T17:22:00Z</dcterms:created>
  <dcterms:modified xsi:type="dcterms:W3CDTF">2023-04-23T18:20:16Z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B71DAC0BCD8742E79D8B5A6B3D94C08D_12</vt:lpwstr>
  </property>
  <property fmtid="{D5CDD505-2E9C-101B-9397-08002B2CF9AE}" pid="3" name="KSOProductBuildVer">
    <vt:lpwstr>2052-11.1.0.14036</vt:lpwstr>
  </property>
</Properties>
</file>